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modernComment_103_8AB32488.xml" ContentType="application/vnd.ms-powerpoint.comment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4"/>
  </p:sldMasterIdLst>
  <p:notesMasterIdLst>
    <p:notesMasterId r:id="rId7"/>
  </p:notesMasterIdLst>
  <p:sldIdLst>
    <p:sldId id="259" r:id="rId5"/>
    <p:sldId id="258" r:id="rId6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208" userDrawn="1">
          <p15:clr>
            <a:srgbClr val="A4A3A4"/>
          </p15:clr>
        </p15:guide>
        <p15:guide id="2" pos="13824" userDrawn="1">
          <p15:clr>
            <a:srgbClr val="A4A3A4"/>
          </p15:clr>
        </p15:guide>
        <p15:guide id="5" pos="488" userDrawn="1">
          <p15:clr>
            <a:srgbClr val="A4A3A4"/>
          </p15:clr>
        </p15:guide>
        <p15:guide id="6" pos="27114" userDrawn="1">
          <p15:clr>
            <a:srgbClr val="A4A3A4"/>
          </p15:clr>
        </p15:guide>
        <p15:guide id="7" pos="6936" userDrawn="1">
          <p15:clr>
            <a:srgbClr val="A4A3A4"/>
          </p15:clr>
        </p15:guide>
        <p15:guide id="8" pos="7200" userDrawn="1">
          <p15:clr>
            <a:srgbClr val="A4A3A4"/>
          </p15:clr>
        </p15:guide>
        <p15:guide id="9" pos="17136" userDrawn="1">
          <p15:clr>
            <a:srgbClr val="A4A3A4"/>
          </p15:clr>
        </p15:guide>
        <p15:guide id="10" pos="6648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175F280-CEC7-43B9-7814-2D08A4DACC6C}" name="Katie Alfond" initials="KA" userId="S::KAlfond@sarepta.com::2168e8da-53ff-4ccb-a6ee-c02399193c81" providerId="AD"/>
  <p188:author id="{A2AE4F89-D272-7171-27A3-CD05C18C2128}" name="Darko Stevanovic" initials="DS" userId="S::DStevanovic@sarepta.com::214395a4-ac9a-4ea6-9f95-cdbaebe57054" providerId="AD"/>
  <p188:author id="{2553EBBD-7F98-7958-3B89-81D884D87BE2}" name="paraskevi briassouli" initials="pb" userId="4608085c8b240386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sisto, Joseph" initials="DJ" lastIdx="1" clrIdx="0">
    <p:extLst>
      <p:ext uri="{19B8F6BF-5375-455C-9EA6-DF929625EA0E}">
        <p15:presenceInfo xmlns:p15="http://schemas.microsoft.com/office/powerpoint/2012/main" userId="S-1-5-21-725345543-688789844-2146808213-18102" providerId="AD"/>
      </p:ext>
    </p:extLst>
  </p:cmAuthor>
  <p:cmAuthor id="2" name="Zediak, Valerie" initials="ZV" lastIdx="21" clrIdx="1">
    <p:extLst>
      <p:ext uri="{19B8F6BF-5375-455C-9EA6-DF929625EA0E}">
        <p15:presenceInfo xmlns:p15="http://schemas.microsoft.com/office/powerpoint/2012/main" userId="S-1-5-21-725345543-688789844-2146808213-10753" providerId="AD"/>
      </p:ext>
    </p:extLst>
  </p:cmAuthor>
  <p:cmAuthor id="3" name="Allan, Kristin" initials="AK" lastIdx="11" clrIdx="2">
    <p:extLst>
      <p:ext uri="{19B8F6BF-5375-455C-9EA6-DF929625EA0E}">
        <p15:presenceInfo xmlns:p15="http://schemas.microsoft.com/office/powerpoint/2012/main" userId="S-1-5-21-725345543-688789844-2146808213-18593" providerId="AD"/>
      </p:ext>
    </p:extLst>
  </p:cmAuthor>
  <p:cmAuthor id="4" name="Katie Alfond" initials="KA" lastIdx="34" clrIdx="3">
    <p:extLst>
      <p:ext uri="{19B8F6BF-5375-455C-9EA6-DF929625EA0E}">
        <p15:presenceInfo xmlns:p15="http://schemas.microsoft.com/office/powerpoint/2012/main" userId="S::KAlfond@sarepta.com::2168e8da-53ff-4ccb-a6ee-c02399193c81" providerId="AD"/>
      </p:ext>
    </p:extLst>
  </p:cmAuthor>
  <p:cmAuthor id="5" name="Darko Stevanovic" initials="DS" lastIdx="1" clrIdx="4">
    <p:extLst>
      <p:ext uri="{19B8F6BF-5375-455C-9EA6-DF929625EA0E}">
        <p15:presenceInfo xmlns:p15="http://schemas.microsoft.com/office/powerpoint/2012/main" userId="S::DStevanovic@sarepta.com::214395a4-ac9a-4ea6-9f95-cdbaebe570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0079"/>
    <a:srgbClr val="E5B53B"/>
    <a:srgbClr val="FAF0D8"/>
    <a:srgbClr val="F5E1B1"/>
    <a:srgbClr val="80007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52" autoAdjust="0"/>
    <p:restoredTop sz="95552" autoAdjust="0"/>
  </p:normalViewPr>
  <p:slideViewPr>
    <p:cSldViewPr snapToGrid="0">
      <p:cViewPr>
        <p:scale>
          <a:sx n="37" d="100"/>
          <a:sy n="37" d="100"/>
        </p:scale>
        <p:origin x="320" y="-272"/>
      </p:cViewPr>
      <p:guideLst>
        <p:guide orient="horz" pos="14208"/>
        <p:guide pos="13824"/>
        <p:guide pos="488"/>
        <p:guide pos="27114"/>
        <p:guide pos="6936"/>
        <p:guide pos="7200"/>
        <p:guide pos="17136"/>
        <p:guide pos="66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64945370200818"/>
          <c:y val="5.1308632433215789E-2"/>
          <c:w val="0.80800158701092595"/>
          <c:h val="0.705065133729449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Actual value (mean)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C98-7C49-A5F3-0874B881BF3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C98-7C49-A5F3-0874B881BF3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C98-7C49-A5F3-0874B881BF3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C98-7C49-A5F3-0874B881BF3D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C98-7C49-A5F3-0874B881BF3D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C98-7C49-A5F3-0874B881BF3D}"/>
              </c:ext>
            </c:extLst>
          </c:dPt>
          <c:dLbls>
            <c:dLbl>
              <c:idx val="0"/>
              <c:layout>
                <c:manualLayout>
                  <c:x val="0"/>
                  <c:y val="4.0465929599053799E-3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C98-7C49-A5F3-0874B881BF3D}"/>
                </c:ext>
              </c:extLst>
            </c:dLbl>
            <c:dLbl>
              <c:idx val="1"/>
              <c:layout>
                <c:manualLayout>
                  <c:x val="0"/>
                  <c:y val="3.7385845718810858E-4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98-7C49-A5F3-0874B881BF3D}"/>
                </c:ext>
              </c:extLst>
            </c:dLbl>
            <c:dLbl>
              <c:idx val="3"/>
              <c:layout>
                <c:manualLayout>
                  <c:x val="0"/>
                  <c:y val="-1.3488643199684599E-3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C98-7C49-A5F3-0874B881BF3D}"/>
                </c:ext>
              </c:extLst>
            </c:dLbl>
            <c:dLbl>
              <c:idx val="4"/>
              <c:layout>
                <c:manualLayout>
                  <c:x val="0"/>
                  <c:y val="-2.6977286399369198E-3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C98-7C49-A5F3-0874B881BF3D}"/>
                </c:ext>
              </c:extLst>
            </c:dLbl>
            <c:dLbl>
              <c:idx val="6"/>
              <c:layout>
                <c:manualLayout>
                  <c:x val="0"/>
                  <c:y val="4.0465929599053799E-3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C98-7C49-A5F3-0874B881BF3D}"/>
                </c:ext>
              </c:extLst>
            </c:dLbl>
            <c:dLbl>
              <c:idx val="7"/>
              <c:layout>
                <c:manualLayout>
                  <c:x val="0"/>
                  <c:y val="-3.9097947517070034E-3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C98-7C49-A5F3-0874B881BF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fixedVal"/>
            <c:noEndCap val="0"/>
            <c:val val="5"/>
            <c:spPr>
              <a:noFill/>
              <a:ln w="9525" cap="sq" cmpd="sng" algn="ctr">
                <a:solidFill>
                  <a:schemeClr val="tx1"/>
                </a:solidFill>
                <a:miter lim="800000"/>
              </a:ln>
              <a:effectLst/>
            </c:spPr>
          </c:errBars>
          <c:cat>
            <c:strRef>
              <c:f>Sheet1!$A$2:$A$9</c:f>
              <c:strCache>
                <c:ptCount val="8"/>
                <c:pt idx="0">
                  <c:v>BL</c:v>
                </c:pt>
                <c:pt idx="1">
                  <c:v>Wk 12</c:v>
                </c:pt>
                <c:pt idx="3">
                  <c:v>BL</c:v>
                </c:pt>
                <c:pt idx="4">
                  <c:v>Wk 12</c:v>
                </c:pt>
                <c:pt idx="6">
                  <c:v>BL</c:v>
                </c:pt>
                <c:pt idx="7">
                  <c:v>Wk 12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0.34</c:v>
                </c:pt>
                <c:pt idx="1">
                  <c:v>5.27</c:v>
                </c:pt>
                <c:pt idx="3">
                  <c:v>0.17</c:v>
                </c:pt>
                <c:pt idx="4">
                  <c:v>3.06</c:v>
                </c:pt>
                <c:pt idx="6">
                  <c:v>0.92</c:v>
                </c:pt>
                <c:pt idx="7">
                  <c:v>6.55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C98-7C49-A5F3-0874B881BF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"/>
        <c:overlap val="-10"/>
        <c:axId val="997540208"/>
        <c:axId val="993835136"/>
      </c:barChart>
      <c:catAx>
        <c:axId val="997540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sq" cmpd="sng" algn="ctr">
            <a:solidFill>
              <a:schemeClr val="tx1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3835136"/>
        <c:crosses val="autoZero"/>
        <c:auto val="1"/>
        <c:lblAlgn val="ctr"/>
        <c:lblOffset val="0"/>
        <c:noMultiLvlLbl val="0"/>
      </c:catAx>
      <c:valAx>
        <c:axId val="993835136"/>
        <c:scaling>
          <c:orientation val="minMax"/>
          <c:max val="12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</a:rPr>
                  <a:t>Mean (SE) dystrophin</a:t>
                </a:r>
                <a:r>
                  <a:rPr lang="en-US" sz="2400" b="1" dirty="0">
                    <a:solidFill>
                      <a:schemeClr val="tx1"/>
                    </a:solidFill>
                    <a:effectLst/>
                  </a:rPr>
                  <a:t>,</a:t>
                </a:r>
                <a:r>
                  <a:rPr lang="en-US" sz="2400" b="1" baseline="0" dirty="0">
                    <a:solidFill>
                      <a:schemeClr val="tx1"/>
                    </a:solidFill>
                    <a:effectLst/>
                  </a:rPr>
                  <a:t> </a:t>
                </a:r>
                <a:br>
                  <a:rPr lang="en-US" sz="2400" b="1" baseline="0" dirty="0">
                    <a:solidFill>
                      <a:schemeClr val="tx1"/>
                    </a:solidFill>
                    <a:effectLst/>
                  </a:rPr>
                </a:br>
                <a:r>
                  <a:rPr lang="en-US" sz="2400" b="1" baseline="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</a:rPr>
                  <a:t>% normal</a:t>
                </a:r>
                <a:r>
                  <a:rPr lang="en-US" sz="2400" b="1" baseline="30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</a:rPr>
                  <a:t>†</a:t>
                </a:r>
                <a:endParaRPr lang="en-US" sz="2400" baseline="300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3.4164975190963009E-2"/>
              <c:y val="0.1114999818560796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12700" cap="sq">
            <a:solidFill>
              <a:schemeClr val="tx1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7540208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262360093501942E-2"/>
          <c:y val="3.5307043056140519E-2"/>
          <c:w val="0.89423379151612647"/>
          <c:h val="0.705943657171322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Actual value (mean)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8D5-D548-8E62-E2DAFF64B27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8D5-D548-8E62-E2DAFF64B27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8D5-D548-8E62-E2DAFF64B27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8D5-D548-8E62-E2DAFF64B27A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B8D5-D548-8E62-E2DAFF64B27A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B8D5-D548-8E62-E2DAFF64B27A}"/>
              </c:ext>
            </c:extLst>
          </c:dPt>
          <c:dLbls>
            <c:dLbl>
              <c:idx val="0"/>
              <c:layout>
                <c:manualLayout>
                  <c:x val="-7.5414691732056029E-3"/>
                  <c:y val="-2.64191449350131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8D5-D548-8E62-E2DAFF64B27A}"/>
                </c:ext>
              </c:extLst>
            </c:dLbl>
            <c:dLbl>
              <c:idx val="1"/>
              <c:layout>
                <c:manualLayout>
                  <c:x val="3.0165876692821751E-3"/>
                  <c:y val="-2.64191449350130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8D5-D548-8E62-E2DAFF64B27A}"/>
                </c:ext>
              </c:extLst>
            </c:dLbl>
            <c:dLbl>
              <c:idx val="3"/>
              <c:layout>
                <c:manualLayout>
                  <c:x val="-1.1060693679957608E-16"/>
                  <c:y val="-3.96287174025195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8D5-D548-8E62-E2DAFF64B27A}"/>
                </c:ext>
              </c:extLst>
            </c:dLbl>
            <c:dLbl>
              <c:idx val="4"/>
              <c:layout>
                <c:manualLayout>
                  <c:x val="1.5082938346410045E-3"/>
                  <c:y val="-7.62749459267086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8D5-D548-8E62-E2DAFF64B27A}"/>
                </c:ext>
              </c:extLst>
            </c:dLbl>
            <c:dLbl>
              <c:idx val="6"/>
              <c:layout>
                <c:manualLayout>
                  <c:x val="-1.5082938346411151E-3"/>
                  <c:y val="-1.84934014545091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8D5-D548-8E62-E2DAFF64B27A}"/>
                </c:ext>
              </c:extLst>
            </c:dLbl>
            <c:dLbl>
              <c:idx val="7"/>
              <c:layout>
                <c:manualLayout>
                  <c:x val="-1.5194688393263473E-3"/>
                  <c:y val="-8.27621639663641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8D5-D548-8E62-E2DAFF64B2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Sheet1!$C$2:$C$9</c:f>
                <c:numCache>
                  <c:formatCode>General</c:formatCode>
                  <c:ptCount val="8"/>
                  <c:pt idx="0">
                    <c:v>0.185</c:v>
                  </c:pt>
                  <c:pt idx="1">
                    <c:v>0.53200000000000003</c:v>
                  </c:pt>
                  <c:pt idx="3">
                    <c:v>0.11</c:v>
                  </c:pt>
                  <c:pt idx="4">
                    <c:v>1.86</c:v>
                  </c:pt>
                  <c:pt idx="6">
                    <c:v>0.26800000000000002</c:v>
                  </c:pt>
                  <c:pt idx="7">
                    <c:v>1.9179999999999999</c:v>
                  </c:pt>
                </c:numCache>
              </c:numRef>
            </c:plus>
            <c:minus>
              <c:numRef>
                <c:f>Sheet1!$C$2:$C$9</c:f>
                <c:numCache>
                  <c:formatCode>General</c:formatCode>
                  <c:ptCount val="8"/>
                  <c:pt idx="0">
                    <c:v>0.185</c:v>
                  </c:pt>
                  <c:pt idx="1">
                    <c:v>0.53200000000000003</c:v>
                  </c:pt>
                  <c:pt idx="3">
                    <c:v>0.11</c:v>
                  </c:pt>
                  <c:pt idx="4">
                    <c:v>1.86</c:v>
                  </c:pt>
                  <c:pt idx="6">
                    <c:v>0.26800000000000002</c:v>
                  </c:pt>
                  <c:pt idx="7">
                    <c:v>1.9179999999999999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Sheet1!$A$2:$A$9</c:f>
              <c:strCache>
                <c:ptCount val="8"/>
                <c:pt idx="0">
                  <c:v>BL</c:v>
                </c:pt>
                <c:pt idx="1">
                  <c:v>Wk 12</c:v>
                </c:pt>
                <c:pt idx="3">
                  <c:v>BL</c:v>
                </c:pt>
                <c:pt idx="4">
                  <c:v>Wk 12</c:v>
                </c:pt>
                <c:pt idx="6">
                  <c:v>BL</c:v>
                </c:pt>
                <c:pt idx="7">
                  <c:v>Wk 12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0.22</c:v>
                </c:pt>
                <c:pt idx="1">
                  <c:v>0.87</c:v>
                </c:pt>
                <c:pt idx="3">
                  <c:v>0.26</c:v>
                </c:pt>
                <c:pt idx="4">
                  <c:v>2.57</c:v>
                </c:pt>
                <c:pt idx="6">
                  <c:v>1.62</c:v>
                </c:pt>
                <c:pt idx="7">
                  <c:v>10.79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8D5-D548-8E62-E2DAFF64B2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"/>
        <c:overlap val="-10"/>
        <c:axId val="997540208"/>
        <c:axId val="993835136"/>
      </c:barChart>
      <c:catAx>
        <c:axId val="997540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sq" cmpd="sng" algn="ctr">
            <a:solidFill>
              <a:schemeClr val="tx2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3835136"/>
        <c:crosses val="autoZero"/>
        <c:auto val="1"/>
        <c:lblAlgn val="ctr"/>
        <c:lblOffset val="0"/>
        <c:noMultiLvlLbl val="0"/>
      </c:catAx>
      <c:valAx>
        <c:axId val="993835136"/>
        <c:scaling>
          <c:orientation val="minMax"/>
          <c:max val="15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sq">
            <a:solidFill>
              <a:schemeClr val="tx1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7540208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10 mg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Sheet1!$A$6:$A$7</c:f>
              <c:strCache>
                <c:ptCount val="2"/>
                <c:pt idx="0">
                  <c:v>Baseline</c:v>
                </c:pt>
                <c:pt idx="1">
                  <c:v>Week 12</c:v>
                </c:pt>
              </c:strCache>
            </c:strRef>
          </c:cat>
          <c:val>
            <c:numRef>
              <c:f>Sheet1!$A$2:$A$3</c:f>
              <c:numCache>
                <c:formatCode>General</c:formatCode>
                <c:ptCount val="2"/>
                <c:pt idx="0">
                  <c:v>0.18</c:v>
                </c:pt>
                <c:pt idx="1">
                  <c:v>0.63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1DB-6845-A391-EBF75A9D9650}"/>
            </c:ext>
          </c:extLst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10 mg</c:v>
                </c:pt>
              </c:strCache>
            </c:strRef>
          </c:tx>
          <c:spPr>
            <a:ln w="19050" cap="rnd">
              <a:solidFill>
                <a:schemeClr val="bg2"/>
              </a:solidFill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19050" cap="rnd">
                <a:solidFill>
                  <a:schemeClr val="accent3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F1DB-6845-A391-EBF75A9D9650}"/>
              </c:ext>
            </c:extLst>
          </c:dPt>
          <c:cat>
            <c:strRef>
              <c:f>Sheet1!$A$6:$A$7</c:f>
              <c:strCache>
                <c:ptCount val="2"/>
                <c:pt idx="0">
                  <c:v>Baseline</c:v>
                </c:pt>
                <c:pt idx="1">
                  <c:v>Week 12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0.38</c:v>
                </c:pt>
                <c:pt idx="1">
                  <c:v>15.11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1DB-6845-A391-EBF75A9D9650}"/>
            </c:ext>
          </c:extLst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10 mg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Sheet1!$A$6:$A$7</c:f>
              <c:strCache>
                <c:ptCount val="2"/>
                <c:pt idx="0">
                  <c:v>Baseline</c:v>
                </c:pt>
                <c:pt idx="1">
                  <c:v>Week 12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0.48</c:v>
                </c:pt>
                <c:pt idx="1">
                  <c:v>7.0000000000000007E-2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1DB-6845-A391-EBF75A9D9650}"/>
            </c:ext>
          </c:extLst>
        </c:ser>
        <c:ser>
          <c:idx val="3"/>
          <c:order val="3"/>
          <c:tx>
            <c:strRef>
              <c:f>Sheet1!$D$1</c:f>
              <c:strCache>
                <c:ptCount val="1"/>
                <c:pt idx="0">
                  <c:v>20 mg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Sheet1!$A$6:$A$7</c:f>
              <c:strCache>
                <c:ptCount val="2"/>
                <c:pt idx="0">
                  <c:v>Baseline</c:v>
                </c:pt>
                <c:pt idx="1">
                  <c:v>Week 12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1DB-6845-A391-EBF75A9D9650}"/>
            </c:ext>
          </c:extLst>
        </c:ser>
        <c:ser>
          <c:idx val="4"/>
          <c:order val="4"/>
          <c:tx>
            <c:strRef>
              <c:f>Sheet1!$E$1</c:f>
              <c:strCache>
                <c:ptCount val="1"/>
                <c:pt idx="0">
                  <c:v>20 mg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Sheet1!$A$6:$A$7</c:f>
              <c:strCache>
                <c:ptCount val="2"/>
                <c:pt idx="0">
                  <c:v>Baseline</c:v>
                </c:pt>
                <c:pt idx="1">
                  <c:v>Week 12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1DB-6845-A391-EBF75A9D9650}"/>
            </c:ext>
          </c:extLst>
        </c:ser>
        <c:ser>
          <c:idx val="5"/>
          <c:order val="5"/>
          <c:tx>
            <c:strRef>
              <c:f>Sheet1!$F$1</c:f>
              <c:strCache>
                <c:ptCount val="1"/>
                <c:pt idx="0">
                  <c:v>20 mg</c:v>
                </c:pt>
              </c:strCache>
            </c:strRef>
          </c:tx>
          <c:spPr>
            <a:ln w="19050" cap="rnd">
              <a:solidFill>
                <a:schemeClr val="bg2"/>
              </a:solidFill>
              <a:round/>
            </a:ln>
            <a:effectLst/>
          </c:spPr>
          <c:marker>
            <c:symbol val="none"/>
          </c:marker>
          <c:cat>
            <c:strRef>
              <c:f>Sheet1!$A$6:$A$7</c:f>
              <c:strCache>
                <c:ptCount val="2"/>
                <c:pt idx="0">
                  <c:v>Baseline</c:v>
                </c:pt>
                <c:pt idx="1">
                  <c:v>Week 12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0.18</c:v>
                </c:pt>
                <c:pt idx="1">
                  <c:v>0.81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F1DB-6845-A391-EBF75A9D9650}"/>
            </c:ext>
          </c:extLst>
        </c:ser>
        <c:ser>
          <c:idx val="6"/>
          <c:order val="6"/>
          <c:tx>
            <c:strRef>
              <c:f>Sheet1!$G$1</c:f>
              <c:strCache>
                <c:ptCount val="1"/>
                <c:pt idx="0">
                  <c:v>20 mg</c:v>
                </c:pt>
              </c:strCache>
            </c:strRef>
          </c:tx>
          <c:spPr>
            <a:ln w="19050" cap="rnd">
              <a:solidFill>
                <a:schemeClr val="bg2"/>
              </a:solidFill>
              <a:round/>
            </a:ln>
            <a:effectLst/>
          </c:spPr>
          <c:marker>
            <c:symbol val="none"/>
          </c:marker>
          <c:cat>
            <c:strRef>
              <c:f>Sheet1!$A$6:$A$7</c:f>
              <c:strCache>
                <c:ptCount val="2"/>
                <c:pt idx="0">
                  <c:v>Baseline</c:v>
                </c:pt>
                <c:pt idx="1">
                  <c:v>Week 12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0.15</c:v>
                </c:pt>
                <c:pt idx="1">
                  <c:v>5.3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F1DB-6845-A391-EBF75A9D9650}"/>
            </c:ext>
          </c:extLst>
        </c:ser>
        <c:ser>
          <c:idx val="7"/>
          <c:order val="7"/>
          <c:tx>
            <c:strRef>
              <c:f>Sheet1!$H$1</c:f>
              <c:strCache>
                <c:ptCount val="1"/>
                <c:pt idx="0">
                  <c:v>30 mg</c:v>
                </c:pt>
              </c:strCache>
            </c:strRef>
          </c:tx>
          <c:spPr>
            <a:ln w="19050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Sheet1!$A$6:$A$7</c:f>
              <c:strCache>
                <c:ptCount val="2"/>
                <c:pt idx="0">
                  <c:v>Baseline</c:v>
                </c:pt>
                <c:pt idx="1">
                  <c:v>Week 12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0.31</c:v>
                </c:pt>
                <c:pt idx="1">
                  <c:v>12.13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F1DB-6845-A391-EBF75A9D9650}"/>
            </c:ext>
          </c:extLst>
        </c:ser>
        <c:ser>
          <c:idx val="8"/>
          <c:order val="8"/>
          <c:tx>
            <c:strRef>
              <c:f>Sheet1!$I$1</c:f>
              <c:strCache>
                <c:ptCount val="1"/>
                <c:pt idx="0">
                  <c:v>30 mg</c:v>
                </c:pt>
              </c:strCache>
            </c:strRef>
          </c:tx>
          <c:spPr>
            <a:ln w="19050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Sheet1!$A$6:$A$7</c:f>
              <c:strCache>
                <c:ptCount val="2"/>
                <c:pt idx="0">
                  <c:v>Baseline</c:v>
                </c:pt>
                <c:pt idx="1">
                  <c:v>Week 12</c:v>
                </c:pt>
              </c:strCache>
            </c:strRef>
          </c:cat>
          <c:val>
            <c:numRef>
              <c:f>Sheet1!$I$2:$I$3</c:f>
              <c:numCache>
                <c:formatCode>General</c:formatCode>
                <c:ptCount val="2"/>
                <c:pt idx="0">
                  <c:v>1.2</c:v>
                </c:pt>
                <c:pt idx="1">
                  <c:v>6.08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F1DB-6845-A391-EBF75A9D9650}"/>
            </c:ext>
          </c:extLst>
        </c:ser>
        <c:ser>
          <c:idx val="9"/>
          <c:order val="9"/>
          <c:tx>
            <c:strRef>
              <c:f>Sheet1!$J$1</c:f>
              <c:strCache>
                <c:ptCount val="1"/>
                <c:pt idx="0">
                  <c:v>30 mg</c:v>
                </c:pt>
              </c:strCache>
            </c:strRef>
          </c:tx>
          <c:spPr>
            <a:ln w="19050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Sheet1!$A$6:$A$7</c:f>
              <c:strCache>
                <c:ptCount val="2"/>
                <c:pt idx="0">
                  <c:v>Baseline</c:v>
                </c:pt>
                <c:pt idx="1">
                  <c:v>Week 12</c:v>
                </c:pt>
              </c:strCache>
            </c:strRef>
          </c:cat>
          <c:val>
            <c:numRef>
              <c:f>Sheet1!$J$2:$J$3</c:f>
              <c:numCache>
                <c:formatCode>General</c:formatCode>
                <c:ptCount val="2"/>
                <c:pt idx="0">
                  <c:v>1.45</c:v>
                </c:pt>
                <c:pt idx="1">
                  <c:v>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F1DB-6845-A391-EBF75A9D9650}"/>
            </c:ext>
          </c:extLst>
        </c:ser>
        <c:ser>
          <c:idx val="10"/>
          <c:order val="10"/>
          <c:tx>
            <c:strRef>
              <c:f>Sheet1!$K$1</c:f>
              <c:strCache>
                <c:ptCount val="1"/>
                <c:pt idx="0">
                  <c:v>30 mg</c:v>
                </c:pt>
              </c:strCache>
            </c:strRef>
          </c:tx>
          <c:spPr>
            <a:ln w="19050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Sheet1!$A$6:$A$7</c:f>
              <c:strCache>
                <c:ptCount val="2"/>
                <c:pt idx="0">
                  <c:v>Baseline</c:v>
                </c:pt>
                <c:pt idx="1">
                  <c:v>Week 12</c:v>
                </c:pt>
              </c:strCache>
            </c:strRef>
          </c:cat>
          <c:val>
            <c:numRef>
              <c:f>Sheet1!$K$2:$K$3</c:f>
              <c:numCache>
                <c:formatCode>General</c:formatCode>
                <c:ptCount val="2"/>
                <c:pt idx="0">
                  <c:v>0.7</c:v>
                </c:pt>
                <c:pt idx="1">
                  <c:v>4.1900000000000004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F1DB-6845-A391-EBF75A9D96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33213600"/>
        <c:axId val="1761322544"/>
      </c:lineChart>
      <c:catAx>
        <c:axId val="2133213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1322544"/>
        <c:crosses val="autoZero"/>
        <c:auto val="1"/>
        <c:lblAlgn val="ctr"/>
        <c:lblOffset val="100"/>
        <c:noMultiLvlLbl val="0"/>
      </c:catAx>
      <c:valAx>
        <c:axId val="1761322544"/>
        <c:scaling>
          <c:orientation val="minMax"/>
          <c:max val="16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1" dirty="0">
                    <a:solidFill>
                      <a:schemeClr val="tx1"/>
                    </a:solidFill>
                    <a:effectLst/>
                  </a:rPr>
                  <a:t>Western blot</a:t>
                </a:r>
                <a:endParaRPr lang="en-US" sz="2400" dirty="0">
                  <a:solidFill>
                    <a:schemeClr val="tx1"/>
                  </a:solidFill>
                  <a:effectLst/>
                </a:endParaRPr>
              </a:p>
              <a:p>
                <a:pPr>
                  <a:defRPr sz="2400">
                    <a:solidFill>
                      <a:schemeClr val="tx1"/>
                    </a:solidFill>
                  </a:defRPr>
                </a:pPr>
                <a:r>
                  <a:rPr lang="en-US" sz="2400" b="1" dirty="0">
                    <a:solidFill>
                      <a:schemeClr val="tx1"/>
                    </a:solidFill>
                    <a:effectLst/>
                  </a:rPr>
                  <a:t>(dystrophin production, % normal) </a:t>
                </a:r>
                <a:endParaRPr lang="en-US" sz="2400" dirty="0">
                  <a:solidFill>
                    <a:schemeClr val="tx1"/>
                  </a:solidFill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rgbClr val="661B6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3213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10 mg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Sheet1!$A$6:$A$7</c:f>
              <c:strCache>
                <c:ptCount val="2"/>
                <c:pt idx="0">
                  <c:v>Baseline</c:v>
                </c:pt>
                <c:pt idx="1">
                  <c:v>Week 12</c:v>
                </c:pt>
              </c:strCache>
            </c:strRef>
          </c:cat>
          <c:val>
            <c:numRef>
              <c:f>Sheet1!$A$2:$A$3</c:f>
              <c:numCache>
                <c:formatCode>General</c:formatCode>
                <c:ptCount val="2"/>
                <c:pt idx="0">
                  <c:v>0.59</c:v>
                </c:pt>
                <c:pt idx="1">
                  <c:v>1.93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C1E-E746-8466-347791657BE8}"/>
            </c:ext>
          </c:extLst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10 mg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Sheet1!$A$6:$A$7</c:f>
              <c:strCache>
                <c:ptCount val="2"/>
                <c:pt idx="0">
                  <c:v>Baseline</c:v>
                </c:pt>
                <c:pt idx="1">
                  <c:v>Week 12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0.04</c:v>
                </c:pt>
                <c:pt idx="1">
                  <c:v>0.45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C1E-E746-8466-347791657BE8}"/>
            </c:ext>
          </c:extLst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10 mg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Sheet1!$A$6:$A$7</c:f>
              <c:strCache>
                <c:ptCount val="2"/>
                <c:pt idx="0">
                  <c:v>Baseline</c:v>
                </c:pt>
                <c:pt idx="1">
                  <c:v>Week 12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0.03</c:v>
                </c:pt>
                <c:pt idx="1">
                  <c:v>0.24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C1E-E746-8466-347791657BE8}"/>
            </c:ext>
          </c:extLst>
        </c:ser>
        <c:ser>
          <c:idx val="3"/>
          <c:order val="3"/>
          <c:tx>
            <c:strRef>
              <c:f>Sheet1!$D$1</c:f>
              <c:strCache>
                <c:ptCount val="1"/>
                <c:pt idx="0">
                  <c:v>20 mg</c:v>
                </c:pt>
              </c:strCache>
            </c:strRef>
          </c:tx>
          <c:spPr>
            <a:ln w="19050" cap="rnd">
              <a:solidFill>
                <a:schemeClr val="bg2"/>
              </a:solidFill>
              <a:round/>
            </a:ln>
            <a:effectLst/>
          </c:spPr>
          <c:marker>
            <c:symbol val="none"/>
          </c:marker>
          <c:cat>
            <c:strRef>
              <c:f>Sheet1!$A$6:$A$7</c:f>
              <c:strCache>
                <c:ptCount val="2"/>
                <c:pt idx="0">
                  <c:v>Baseline</c:v>
                </c:pt>
                <c:pt idx="1">
                  <c:v>Week 12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0.06</c:v>
                </c:pt>
                <c:pt idx="1">
                  <c:v>0.54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C1E-E746-8466-347791657BE8}"/>
            </c:ext>
          </c:extLst>
        </c:ser>
        <c:ser>
          <c:idx val="4"/>
          <c:order val="4"/>
          <c:tx>
            <c:strRef>
              <c:f>Sheet1!$E$1</c:f>
              <c:strCache>
                <c:ptCount val="1"/>
                <c:pt idx="0">
                  <c:v>20 mg</c:v>
                </c:pt>
              </c:strCache>
            </c:strRef>
          </c:tx>
          <c:spPr>
            <a:ln w="19050" cap="rnd">
              <a:solidFill>
                <a:schemeClr val="bg2"/>
              </a:solidFill>
              <a:round/>
            </a:ln>
            <a:effectLst/>
          </c:spPr>
          <c:marker>
            <c:symbol val="none"/>
          </c:marker>
          <c:cat>
            <c:strRef>
              <c:f>Sheet1!$A$6:$A$7</c:f>
              <c:strCache>
                <c:ptCount val="2"/>
                <c:pt idx="0">
                  <c:v>Baseline</c:v>
                </c:pt>
                <c:pt idx="1">
                  <c:v>Week 12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0.54</c:v>
                </c:pt>
                <c:pt idx="1">
                  <c:v>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C1E-E746-8466-347791657BE8}"/>
            </c:ext>
          </c:extLst>
        </c:ser>
        <c:ser>
          <c:idx val="5"/>
          <c:order val="5"/>
          <c:tx>
            <c:strRef>
              <c:f>Sheet1!$F$1</c:f>
              <c:strCache>
                <c:ptCount val="1"/>
                <c:pt idx="0">
                  <c:v>20 mg</c:v>
                </c:pt>
              </c:strCache>
            </c:strRef>
          </c:tx>
          <c:spPr>
            <a:ln w="19050" cap="rnd">
              <a:solidFill>
                <a:schemeClr val="bg2"/>
              </a:solidFill>
              <a:round/>
            </a:ln>
            <a:effectLst/>
          </c:spPr>
          <c:marker>
            <c:symbol val="none"/>
          </c:marker>
          <c:cat>
            <c:strRef>
              <c:f>Sheet1!$A$6:$A$7</c:f>
              <c:strCache>
                <c:ptCount val="2"/>
                <c:pt idx="0">
                  <c:v>Baseline</c:v>
                </c:pt>
                <c:pt idx="1">
                  <c:v>Week 12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0.11</c:v>
                </c:pt>
                <c:pt idx="1">
                  <c:v>0.24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C1E-E746-8466-347791657BE8}"/>
            </c:ext>
          </c:extLst>
        </c:ser>
        <c:ser>
          <c:idx val="6"/>
          <c:order val="6"/>
          <c:tx>
            <c:strRef>
              <c:f>Sheet1!$G$1</c:f>
              <c:strCache>
                <c:ptCount val="1"/>
                <c:pt idx="0">
                  <c:v>20 mg</c:v>
                </c:pt>
              </c:strCache>
            </c:strRef>
          </c:tx>
          <c:spPr>
            <a:ln w="19050" cap="rnd">
              <a:solidFill>
                <a:schemeClr val="bg2"/>
              </a:solidFill>
              <a:round/>
            </a:ln>
            <a:effectLst/>
          </c:spPr>
          <c:marker>
            <c:symbol val="none"/>
          </c:marker>
          <c:cat>
            <c:strRef>
              <c:f>Sheet1!$A$6:$A$7</c:f>
              <c:strCache>
                <c:ptCount val="2"/>
                <c:pt idx="0">
                  <c:v>Baseline</c:v>
                </c:pt>
                <c:pt idx="1">
                  <c:v>Week 12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0.32</c:v>
                </c:pt>
                <c:pt idx="1">
                  <c:v>8.1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C1E-E746-8466-347791657BE8}"/>
            </c:ext>
          </c:extLst>
        </c:ser>
        <c:ser>
          <c:idx val="7"/>
          <c:order val="7"/>
          <c:tx>
            <c:strRef>
              <c:f>Sheet1!$H$1</c:f>
              <c:strCache>
                <c:ptCount val="1"/>
                <c:pt idx="0">
                  <c:v>30 mg</c:v>
                </c:pt>
              </c:strCache>
            </c:strRef>
          </c:tx>
          <c:spPr>
            <a:ln w="19050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Sheet1!$A$6:$A$7</c:f>
              <c:strCache>
                <c:ptCount val="2"/>
                <c:pt idx="0">
                  <c:v>Baseline</c:v>
                </c:pt>
                <c:pt idx="1">
                  <c:v>Week 12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0.85</c:v>
                </c:pt>
                <c:pt idx="1">
                  <c:v>11.01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CC1E-E746-8466-347791657BE8}"/>
            </c:ext>
          </c:extLst>
        </c:ser>
        <c:ser>
          <c:idx val="8"/>
          <c:order val="8"/>
          <c:tx>
            <c:strRef>
              <c:f>Sheet1!$I$1</c:f>
              <c:strCache>
                <c:ptCount val="1"/>
                <c:pt idx="0">
                  <c:v>30 mg</c:v>
                </c:pt>
              </c:strCache>
            </c:strRef>
          </c:tx>
          <c:spPr>
            <a:ln w="19050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Sheet1!$A$6:$A$7</c:f>
              <c:strCache>
                <c:ptCount val="2"/>
                <c:pt idx="0">
                  <c:v>Baseline</c:v>
                </c:pt>
                <c:pt idx="1">
                  <c:v>Week 12</c:v>
                </c:pt>
              </c:strCache>
            </c:strRef>
          </c:cat>
          <c:val>
            <c:numRef>
              <c:f>Sheet1!$I$2:$I$3</c:f>
              <c:numCache>
                <c:formatCode>General</c:formatCode>
                <c:ptCount val="2"/>
                <c:pt idx="0">
                  <c:v>2.0099999999999998</c:v>
                </c:pt>
                <c:pt idx="1">
                  <c:v>5.73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C1E-E746-8466-347791657BE8}"/>
            </c:ext>
          </c:extLst>
        </c:ser>
        <c:ser>
          <c:idx val="9"/>
          <c:order val="9"/>
          <c:tx>
            <c:strRef>
              <c:f>Sheet1!$J$1</c:f>
              <c:strCache>
                <c:ptCount val="1"/>
                <c:pt idx="0">
                  <c:v>30 mg</c:v>
                </c:pt>
              </c:strCache>
            </c:strRef>
          </c:tx>
          <c:spPr>
            <a:ln w="19050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Sheet1!$A$6:$A$7</c:f>
              <c:strCache>
                <c:ptCount val="2"/>
                <c:pt idx="0">
                  <c:v>Baseline</c:v>
                </c:pt>
                <c:pt idx="1">
                  <c:v>Week 12</c:v>
                </c:pt>
              </c:strCache>
            </c:strRef>
          </c:cat>
          <c:val>
            <c:numRef>
              <c:f>Sheet1!$J$2:$J$3</c:f>
              <c:numCache>
                <c:formatCode>General</c:formatCode>
                <c:ptCount val="2"/>
                <c:pt idx="0">
                  <c:v>1.68</c:v>
                </c:pt>
                <c:pt idx="1">
                  <c:v>11.36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CC1E-E746-8466-347791657BE8}"/>
            </c:ext>
          </c:extLst>
        </c:ser>
        <c:ser>
          <c:idx val="10"/>
          <c:order val="10"/>
          <c:tx>
            <c:strRef>
              <c:f>Sheet1!$K$1</c:f>
              <c:strCache>
                <c:ptCount val="1"/>
                <c:pt idx="0">
                  <c:v>30 mg</c:v>
                </c:pt>
              </c:strCache>
            </c:strRef>
          </c:tx>
          <c:spPr>
            <a:ln w="19050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Sheet1!$A$6:$A$7</c:f>
              <c:strCache>
                <c:ptCount val="2"/>
                <c:pt idx="0">
                  <c:v>Baseline</c:v>
                </c:pt>
                <c:pt idx="1">
                  <c:v>Week 12</c:v>
                </c:pt>
              </c:strCache>
            </c:strRef>
          </c:cat>
          <c:val>
            <c:numRef>
              <c:f>Sheet1!$K$2:$K$3</c:f>
              <c:numCache>
                <c:formatCode>General</c:formatCode>
                <c:ptCount val="2"/>
                <c:pt idx="0">
                  <c:v>1.96</c:v>
                </c:pt>
                <c:pt idx="1">
                  <c:v>15.05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CC1E-E746-8466-347791657B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33213600"/>
        <c:axId val="1761322544"/>
      </c:lineChart>
      <c:catAx>
        <c:axId val="2133213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1322544"/>
        <c:crosses val="autoZero"/>
        <c:auto val="1"/>
        <c:lblAlgn val="ctr"/>
        <c:lblOffset val="100"/>
        <c:tickMarkSkip val="1"/>
        <c:noMultiLvlLbl val="0"/>
      </c:catAx>
      <c:valAx>
        <c:axId val="1761322544"/>
        <c:scaling>
          <c:orientation val="minMax"/>
          <c:max val="16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1" dirty="0" err="1">
                    <a:solidFill>
                      <a:schemeClr val="tx1"/>
                    </a:solidFill>
                    <a:effectLst/>
                  </a:rPr>
                  <a:t>ddPCR</a:t>
                </a:r>
                <a:r>
                  <a:rPr lang="en-US" sz="2400" b="1" dirty="0">
                    <a:solidFill>
                      <a:schemeClr val="tx1"/>
                    </a:solidFill>
                    <a:effectLst/>
                  </a:rPr>
                  <a:t> </a:t>
                </a:r>
                <a:endParaRPr lang="en-US" sz="2400" dirty="0">
                  <a:solidFill>
                    <a:schemeClr val="tx1"/>
                  </a:solidFill>
                  <a:effectLst/>
                </a:endParaRPr>
              </a:p>
              <a:p>
                <a:pPr>
                  <a:defRPr sz="2400">
                    <a:solidFill>
                      <a:schemeClr val="tx1"/>
                    </a:solidFill>
                  </a:defRPr>
                </a:pPr>
                <a:r>
                  <a:rPr lang="en-US" sz="2400" b="1" dirty="0">
                    <a:solidFill>
                      <a:schemeClr val="tx1"/>
                    </a:solidFill>
                    <a:effectLst/>
                  </a:rPr>
                  <a:t>(exon skipping, % normal)</a:t>
                </a:r>
                <a:endParaRPr lang="en-US" sz="2400" dirty="0">
                  <a:solidFill>
                    <a:schemeClr val="tx1"/>
                  </a:solidFill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rgbClr val="661B6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3213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modernComment_103_8AB32488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BE1B2818-684D-6249-8BD1-1D210EA2CF85}" authorId="{2553EBBD-7F98-7958-3B89-81D884D87BE2}" created="2022-02-04T20:47:38.228">
    <pc:sldMkLst xmlns:pc="http://schemas.microsoft.com/office/powerpoint/2013/main/command">
      <pc:docMk/>
      <pc:sldMk cId="2326996104" sldId="259"/>
    </pc:sldMkLst>
    <p188:txBody>
      <a:bodyPr/>
      <a:lstStyle/>
      <a:p>
        <a:r>
          <a:rPr lang="en-US"/>
          <a:t>this will undergo editorial/creative processing when content is finalized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4000C-3A7F-B34F-996F-A654F953C207}" type="datetimeFigureOut">
              <a:rPr lang="en-US" smtClean="0"/>
              <a:t>2/16/22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F7A5E-15C8-6243-8F18-25431D488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69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EF7A5E-15C8-6243-8F18-25431D4886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81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51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765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935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4710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828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43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21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681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296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2/16/22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586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902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909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797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microsoft.com/office/2018/10/relationships/comments" Target="../comments/modernComment_103_8AB32488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image" Target="../media/image1.png"/><Relationship Id="rId9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6">
                <a:lumMod val="90000"/>
                <a:lumOff val="10000"/>
              </a:schemeClr>
            </a:gs>
            <a:gs pos="0">
              <a:srgbClr val="56004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" name="Rectangle 744">
            <a:extLst>
              <a:ext uri="{FF2B5EF4-FFF2-40B4-BE49-F238E27FC236}">
                <a16:creationId xmlns:a16="http://schemas.microsoft.com/office/drawing/2014/main" id="{0D41541E-0FD3-5140-8FE0-D95F3109BED3}"/>
              </a:ext>
            </a:extLst>
          </p:cNvPr>
          <p:cNvSpPr/>
          <p:nvPr/>
        </p:nvSpPr>
        <p:spPr>
          <a:xfrm>
            <a:off x="365760" y="10368983"/>
            <a:ext cx="43260826" cy="20552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58" dirty="0"/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7E2617AE-7980-3543-8A73-27DE270671F9}"/>
              </a:ext>
            </a:extLst>
          </p:cNvPr>
          <p:cNvSpPr/>
          <p:nvPr/>
        </p:nvSpPr>
        <p:spPr>
          <a:xfrm>
            <a:off x="10272894" y="20241168"/>
            <a:ext cx="16079002" cy="103390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58" dirty="0"/>
              <a:t>X</a:t>
            </a: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F9A472A0-436E-4A4D-B57D-B3C614841299}"/>
              </a:ext>
            </a:extLst>
          </p:cNvPr>
          <p:cNvSpPr/>
          <p:nvPr/>
        </p:nvSpPr>
        <p:spPr>
          <a:xfrm>
            <a:off x="26801847" y="19292987"/>
            <a:ext cx="16422741" cy="112872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58" dirty="0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AB1107DA-5506-7947-B57A-D4F70EB4F32B}"/>
              </a:ext>
            </a:extLst>
          </p:cNvPr>
          <p:cNvSpPr/>
          <p:nvPr/>
        </p:nvSpPr>
        <p:spPr>
          <a:xfrm>
            <a:off x="26801847" y="10615780"/>
            <a:ext cx="16422741" cy="8277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58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EBE31876-0F53-894E-A31E-B9C532B50178}"/>
              </a:ext>
            </a:extLst>
          </p:cNvPr>
          <p:cNvSpPr/>
          <p:nvPr/>
        </p:nvSpPr>
        <p:spPr>
          <a:xfrm>
            <a:off x="10311272" y="10636573"/>
            <a:ext cx="16079002" cy="9254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58" dirty="0"/>
              <a:t>X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31D13B9-3A0A-489D-8236-247B5CB605F7}"/>
              </a:ext>
            </a:extLst>
          </p:cNvPr>
          <p:cNvSpPr/>
          <p:nvPr/>
        </p:nvSpPr>
        <p:spPr>
          <a:xfrm>
            <a:off x="10403644" y="5402590"/>
            <a:ext cx="33222942" cy="4656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58" dirty="0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8731A860-561A-464A-A31F-75839BBF0DED}"/>
              </a:ext>
            </a:extLst>
          </p:cNvPr>
          <p:cNvSpPr/>
          <p:nvPr/>
        </p:nvSpPr>
        <p:spPr>
          <a:xfrm>
            <a:off x="11487604" y="6472739"/>
            <a:ext cx="31664765" cy="4144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189" indent="-457189">
              <a:lnSpc>
                <a:spcPts val="4000"/>
              </a:lnSpc>
              <a:spcAft>
                <a:spcPts val="600"/>
              </a:spcAft>
              <a:buClr>
                <a:srgbClr val="56004E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3600" dirty="0"/>
              <a:t>SRP-5051 is an investigational PPMO designed to skip exon 51 of the </a:t>
            </a:r>
            <a:r>
              <a:rPr lang="en-GB" sz="3600" i="1" dirty="0"/>
              <a:t>DMD</a:t>
            </a:r>
            <a:r>
              <a:rPr lang="en-GB" sz="3600" dirty="0"/>
              <a:t> gene with a Q4W dosing schedule</a:t>
            </a:r>
          </a:p>
          <a:p>
            <a:pPr marL="457189" indent="-457189">
              <a:lnSpc>
                <a:spcPts val="4000"/>
              </a:lnSpc>
              <a:spcAft>
                <a:spcPts val="600"/>
              </a:spcAft>
              <a:buClr>
                <a:srgbClr val="56004E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3600" dirty="0"/>
              <a:t>The majority of TEAEs were mild or moderate in severity</a:t>
            </a:r>
          </a:p>
          <a:p>
            <a:pPr marL="457189" indent="-457189">
              <a:lnSpc>
                <a:spcPts val="4000"/>
              </a:lnSpc>
              <a:spcAft>
                <a:spcPts val="600"/>
              </a:spcAft>
              <a:buClr>
                <a:srgbClr val="56004E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3600" dirty="0"/>
              <a:t>After the emergence of a new safety signal of hypomagnesemia, analysis of all available data indicate that hypomagnesemia can be monitored and is manageable</a:t>
            </a:r>
          </a:p>
          <a:p>
            <a:pPr marL="457189" indent="-457189">
              <a:lnSpc>
                <a:spcPts val="4000"/>
              </a:lnSpc>
              <a:spcAft>
                <a:spcPts val="600"/>
              </a:spcAft>
              <a:buClr>
                <a:srgbClr val="56004E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3600" dirty="0"/>
              <a:t>All patients in the 20 and 30 mg/kg dosing cohorts experienced an increase in exon skipping and dystrophin production</a:t>
            </a:r>
          </a:p>
          <a:p>
            <a:pPr marL="457189" indent="-457189">
              <a:lnSpc>
                <a:spcPts val="4000"/>
              </a:lnSpc>
              <a:spcAft>
                <a:spcPts val="600"/>
              </a:spcAft>
              <a:buClr>
                <a:srgbClr val="56004E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3600" dirty="0"/>
              <a:t>Immunofluorescence analysis performed on biopsies from the 30 mg/kg dosing cohort demonstrated correct localization of dystrophin protein at the sarcolemma </a:t>
            </a:r>
          </a:p>
          <a:p>
            <a:pPr marL="457189" indent="-457189">
              <a:lnSpc>
                <a:spcPts val="4000"/>
              </a:lnSpc>
              <a:spcAft>
                <a:spcPts val="600"/>
              </a:spcAft>
              <a:buClr>
                <a:srgbClr val="56004E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3600" dirty="0"/>
              <a:t>All participants from Part A are invited to </a:t>
            </a:r>
            <a:r>
              <a:rPr lang="en-GB" sz="3600" dirty="0" err="1"/>
              <a:t>enroll</a:t>
            </a:r>
            <a:r>
              <a:rPr lang="en-GB" sz="3600" dirty="0"/>
              <a:t> in Part B of MOMENTUM, which is currently enrolling additional participants</a:t>
            </a:r>
          </a:p>
          <a:p>
            <a:pPr marL="457189" indent="-457189">
              <a:lnSpc>
                <a:spcPts val="4000"/>
              </a:lnSpc>
              <a:spcAft>
                <a:spcPts val="600"/>
              </a:spcAft>
              <a:buClr>
                <a:srgbClr val="56004E"/>
              </a:buClr>
              <a:buSzPct val="120000"/>
              <a:buFont typeface="Arial" panose="020B0604020202020204" pitchFamily="34" charset="0"/>
              <a:buChar char="•"/>
            </a:pPr>
            <a:endParaRPr lang="en-GB" sz="3600" dirty="0" err="1"/>
          </a:p>
        </p:txBody>
      </p:sp>
      <p:sp>
        <p:nvSpPr>
          <p:cNvPr id="125" name="Text Placeholder 23">
            <a:extLst>
              <a:ext uri="{FF2B5EF4-FFF2-40B4-BE49-F238E27FC236}">
                <a16:creationId xmlns:a16="http://schemas.microsoft.com/office/drawing/2014/main" id="{4C324A04-BDFC-4889-8AFC-5A03195E8BBB}"/>
              </a:ext>
            </a:extLst>
          </p:cNvPr>
          <p:cNvSpPr txBox="1">
            <a:spLocks/>
          </p:cNvSpPr>
          <p:nvPr/>
        </p:nvSpPr>
        <p:spPr>
          <a:xfrm>
            <a:off x="875513" y="30974339"/>
            <a:ext cx="11017758" cy="1669335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3291840" rtl="0" eaLnBrk="1" latinLnBrk="0" hangingPunct="1">
              <a:lnSpc>
                <a:spcPts val="3900"/>
              </a:lnSpc>
              <a:spcBef>
                <a:spcPts val="0"/>
              </a:spcBef>
              <a:buFont typeface="Arial" panose="020B0604020202020204" pitchFamily="34" charset="0"/>
              <a:buNone/>
              <a:defRPr sz="27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219456" indent="-237744" algn="l" defTabSz="3291840" rtl="0" eaLnBrk="1" latinLnBrk="0" hangingPunct="1">
              <a:lnSpc>
                <a:spcPts val="3900"/>
              </a:lnSpc>
              <a:spcBef>
                <a:spcPts val="0"/>
              </a:spcBef>
              <a:buClr>
                <a:schemeClr val="accent2"/>
              </a:buClr>
              <a:buSzPct val="120000"/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384048" algn="l" defTabSz="3291840" rtl="0" eaLnBrk="1" latinLnBrk="0" hangingPunct="1">
              <a:lnSpc>
                <a:spcPts val="3900"/>
              </a:lnSpc>
              <a:spcBef>
                <a:spcPts val="0"/>
              </a:spcBef>
              <a:buSzPct val="80000"/>
              <a:buFont typeface="Arial" panose="020B0604020202020204" pitchFamily="34" charset="0"/>
              <a:buChar char="—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365760" algn="l" defTabSz="3291840" rtl="0" eaLnBrk="1" latinLnBrk="0" hangingPunct="1">
              <a:lnSpc>
                <a:spcPts val="3800"/>
              </a:lnSpc>
              <a:spcBef>
                <a:spcPts val="0"/>
              </a:spcBef>
              <a:buClr>
                <a:schemeClr val="accent2"/>
              </a:buClr>
              <a:buSzPct val="120000"/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365760" algn="l" defTabSz="3291840" rtl="0" eaLnBrk="1" latinLnBrk="0" hangingPunct="1">
              <a:lnSpc>
                <a:spcPts val="3800"/>
              </a:lnSpc>
              <a:spcBef>
                <a:spcPts val="0"/>
              </a:spcBef>
              <a:buClrTx/>
              <a:buSzPct val="80000"/>
              <a:buFont typeface="Arial" panose="020B0604020202020204" pitchFamily="34" charset="0"/>
              <a:buChar char="—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08000"/>
              </a:lnSpc>
              <a:buNone/>
            </a:pPr>
            <a:r>
              <a:rPr lang="en-US" sz="20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REFERENCES</a:t>
            </a:r>
            <a:endParaRPr lang="en-GB" sz="20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>
              <a:lnSpc>
                <a:spcPts val="2200"/>
              </a:lnSpc>
              <a:buNone/>
            </a:pPr>
            <a:r>
              <a:rPr lang="en-US" sz="1800" b="1" dirty="0">
                <a:solidFill>
                  <a:schemeClr val="bg1"/>
                </a:solidFill>
                <a:cs typeface="Calibri" panose="020F0502020204030204" pitchFamily="34" charset="0"/>
              </a:rPr>
              <a:t>1. </a:t>
            </a:r>
            <a:r>
              <a:rPr lang="en-US" sz="1800" b="1" dirty="0" err="1">
                <a:solidFill>
                  <a:schemeClr val="bg1"/>
                </a:solidFill>
                <a:cs typeface="Calibri" panose="020F0502020204030204" pitchFamily="34" charset="0"/>
              </a:rPr>
              <a:t>Aartsma</a:t>
            </a:r>
            <a:r>
              <a:rPr lang="en-US" sz="1800" b="1" dirty="0">
                <a:solidFill>
                  <a:schemeClr val="bg1"/>
                </a:solidFill>
                <a:cs typeface="Calibri" panose="020F0502020204030204" pitchFamily="34" charset="0"/>
              </a:rPr>
              <a:t>-Rus A, et al. Hum </a:t>
            </a:r>
            <a:r>
              <a:rPr lang="en-US" sz="1800" b="1" dirty="0" err="1">
                <a:solidFill>
                  <a:schemeClr val="bg1"/>
                </a:solidFill>
                <a:cs typeface="Calibri" panose="020F0502020204030204" pitchFamily="34" charset="0"/>
              </a:rPr>
              <a:t>Mutat</a:t>
            </a:r>
            <a:r>
              <a:rPr lang="en-US" sz="1800" b="1" dirty="0">
                <a:solidFill>
                  <a:schemeClr val="bg1"/>
                </a:solidFill>
                <a:cs typeface="Calibri" panose="020F0502020204030204" pitchFamily="34" charset="0"/>
              </a:rPr>
              <a:t>. 2009;30:293-9. 2. </a:t>
            </a:r>
            <a:r>
              <a:rPr lang="en-US" sz="1800" b="1" dirty="0" err="1">
                <a:solidFill>
                  <a:schemeClr val="bg1"/>
                </a:solidFill>
                <a:cs typeface="Calibri" panose="020F0502020204030204" pitchFamily="34" charset="0"/>
              </a:rPr>
              <a:t>Exondys</a:t>
            </a:r>
            <a:r>
              <a:rPr lang="en-US" sz="1800" b="1" dirty="0">
                <a:solidFill>
                  <a:schemeClr val="bg1"/>
                </a:solidFill>
                <a:cs typeface="Calibri" panose="020F0502020204030204" pitchFamily="34" charset="0"/>
              </a:rPr>
              <a:t> 51 [package insert]. Cambridge, MA: Sarepta Therapeutics, Inc.; 2022 3. </a:t>
            </a:r>
            <a:r>
              <a:rPr lang="en-US" sz="1800" b="1" dirty="0" err="1">
                <a:solidFill>
                  <a:schemeClr val="bg1"/>
                </a:solidFill>
                <a:cs typeface="Calibri" panose="020F0502020204030204" pitchFamily="34" charset="0"/>
              </a:rPr>
              <a:t>Vyondys</a:t>
            </a:r>
            <a:r>
              <a:rPr lang="en-US" sz="1800" b="1" dirty="0">
                <a:solidFill>
                  <a:schemeClr val="bg1"/>
                </a:solidFill>
                <a:cs typeface="Calibri" panose="020F0502020204030204" pitchFamily="34" charset="0"/>
              </a:rPr>
              <a:t> 53 [package insert]. Cambridge, MA: Sarepta Therapeutics, Inc.; 2020. 4. </a:t>
            </a:r>
            <a:r>
              <a:rPr lang="en-US" sz="1800" b="1" dirty="0" err="1">
                <a:solidFill>
                  <a:schemeClr val="bg1"/>
                </a:solidFill>
                <a:cs typeface="Calibri" panose="020F0502020204030204" pitchFamily="34" charset="0"/>
              </a:rPr>
              <a:t>Amondys</a:t>
            </a:r>
            <a:r>
              <a:rPr lang="en-US" sz="1800" b="1" dirty="0">
                <a:solidFill>
                  <a:schemeClr val="bg1"/>
                </a:solidFill>
                <a:cs typeface="Calibri" panose="020F0502020204030204" pitchFamily="34" charset="0"/>
              </a:rPr>
              <a:t> 45 [package insert]. Cambridge, MA: Sarepta Therapeutics, Inc.; 2021. 5. </a:t>
            </a:r>
            <a:r>
              <a:rPr lang="en-US" sz="1800" b="1" dirty="0" err="1">
                <a:solidFill>
                  <a:schemeClr val="bg1"/>
                </a:solidFill>
                <a:cs typeface="Calibri" panose="020F0502020204030204" pitchFamily="34" charset="0"/>
              </a:rPr>
              <a:t>Viltepso</a:t>
            </a:r>
            <a:r>
              <a:rPr lang="en-US" sz="1800" b="1" dirty="0">
                <a:solidFill>
                  <a:schemeClr val="bg1"/>
                </a:solidFill>
                <a:cs typeface="Calibri" panose="020F0502020204030204" pitchFamily="34" charset="0"/>
              </a:rPr>
              <a:t> [package insert]. Paramus, NJ: NS Pharma, Inc.; 2020. 6. Gan L, et al. Poster presented at the 2019 Muscular Dystrophy Association (MDA) conference. April 13–17, 2019.  Orlando, FL. 7. </a:t>
            </a:r>
            <a:r>
              <a:rPr lang="en-US" sz="1800" b="1" dirty="0" err="1">
                <a:solidFill>
                  <a:schemeClr val="bg1"/>
                </a:solidFill>
                <a:cs typeface="Calibri" panose="020F0502020204030204" pitchFamily="34" charset="0"/>
              </a:rPr>
              <a:t>Echevarría</a:t>
            </a:r>
            <a:r>
              <a:rPr lang="en-US" sz="1800" b="1" dirty="0">
                <a:solidFill>
                  <a:schemeClr val="bg1"/>
                </a:solidFill>
                <a:cs typeface="Calibri" panose="020F0502020204030204" pitchFamily="34" charset="0"/>
              </a:rPr>
              <a:t> L, et al. Hum Mol Genet. 2018; 27:R163-72.</a:t>
            </a:r>
          </a:p>
          <a:p>
            <a:pPr marL="0" lvl="1" indent="0">
              <a:lnSpc>
                <a:spcPts val="2200"/>
              </a:lnSpc>
              <a:buNone/>
            </a:pPr>
            <a:endParaRPr lang="en-US" sz="1800" b="1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 marL="0" lvl="1" indent="0">
              <a:lnSpc>
                <a:spcPts val="2200"/>
              </a:lnSpc>
              <a:buNone/>
            </a:pPr>
            <a:endParaRPr lang="en-US" sz="1800" b="1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 marL="0" lvl="1" indent="0">
              <a:lnSpc>
                <a:spcPts val="2200"/>
              </a:lnSpc>
              <a:buNone/>
            </a:pPr>
            <a:endParaRPr lang="en-US" sz="1800" b="1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487" name="Text Placeholder 4">
            <a:extLst>
              <a:ext uri="{FF2B5EF4-FFF2-40B4-BE49-F238E27FC236}">
                <a16:creationId xmlns:a16="http://schemas.microsoft.com/office/drawing/2014/main" id="{488C893A-14B9-468E-88ED-CDEA1E95A643}"/>
              </a:ext>
            </a:extLst>
          </p:cNvPr>
          <p:cNvSpPr txBox="1">
            <a:spLocks/>
          </p:cNvSpPr>
          <p:nvPr/>
        </p:nvSpPr>
        <p:spPr>
          <a:xfrm>
            <a:off x="734803" y="3126044"/>
            <a:ext cx="37029954" cy="1612218"/>
          </a:xfrm>
          <a:prstGeom prst="rect">
            <a:avLst/>
          </a:prstGeom>
        </p:spPr>
        <p:txBody>
          <a:bodyPr vert="horz" wrap="square" lIns="0" tIns="0" rIns="0" bIns="144000" rtlCol="0">
            <a:spAutoFit/>
          </a:bodyPr>
          <a:lstStyle>
            <a:lvl1pPr marL="0" indent="0" algn="l" defTabSz="3291840" rtl="0" eaLnBrk="1" latinLnBrk="0" hangingPunct="1">
              <a:lnSpc>
                <a:spcPts val="3900"/>
              </a:lnSpc>
              <a:spcBef>
                <a:spcPts val="0"/>
              </a:spcBef>
              <a:buFont typeface="Arial" panose="020B0604020202020204" pitchFamily="34" charset="0"/>
              <a:buNone/>
              <a:defRPr sz="27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219456" indent="-237744" algn="l" defTabSz="3291840" rtl="0" eaLnBrk="1" latinLnBrk="0" hangingPunct="1">
              <a:lnSpc>
                <a:spcPts val="3900"/>
              </a:lnSpc>
              <a:spcBef>
                <a:spcPts val="0"/>
              </a:spcBef>
              <a:buClr>
                <a:schemeClr val="accent2"/>
              </a:buClr>
              <a:buSzPct val="120000"/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384048" algn="l" defTabSz="3291840" rtl="0" eaLnBrk="1" latinLnBrk="0" hangingPunct="1">
              <a:lnSpc>
                <a:spcPts val="3900"/>
              </a:lnSpc>
              <a:spcBef>
                <a:spcPts val="0"/>
              </a:spcBef>
              <a:buSzPct val="80000"/>
              <a:buFont typeface="Arial" panose="020B0604020202020204" pitchFamily="34" charset="0"/>
              <a:buChar char="—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365760" algn="l" defTabSz="3291840" rtl="0" eaLnBrk="1" latinLnBrk="0" hangingPunct="1">
              <a:lnSpc>
                <a:spcPts val="3800"/>
              </a:lnSpc>
              <a:spcBef>
                <a:spcPts val="0"/>
              </a:spcBef>
              <a:buClr>
                <a:schemeClr val="accent2"/>
              </a:buClr>
              <a:buSzPct val="120000"/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365760" algn="l" defTabSz="3291840" rtl="0" eaLnBrk="1" latinLnBrk="0" hangingPunct="1">
              <a:lnSpc>
                <a:spcPts val="3800"/>
              </a:lnSpc>
              <a:spcBef>
                <a:spcPts val="0"/>
              </a:spcBef>
              <a:buClrTx/>
              <a:buSzPct val="80000"/>
              <a:buFont typeface="Arial" panose="020B0604020202020204" pitchFamily="34" charset="0"/>
              <a:buChar char="—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>
                <a:solidFill>
                  <a:schemeClr val="bg1"/>
                </a:solidFill>
              </a:rPr>
              <a:t>Craig Campbell,</a:t>
            </a:r>
            <a:r>
              <a:rPr lang="en-GB" sz="3200" baseline="30000" dirty="0">
                <a:solidFill>
                  <a:schemeClr val="bg1"/>
                </a:solidFill>
              </a:rPr>
              <a:t>1</a:t>
            </a:r>
            <a:r>
              <a:rPr lang="en-GB" sz="3200" dirty="0">
                <a:solidFill>
                  <a:schemeClr val="bg1"/>
                </a:solidFill>
              </a:rPr>
              <a:t> Katherine Mathews,</a:t>
            </a:r>
            <a:r>
              <a:rPr lang="en-GB" sz="3200" baseline="30000" dirty="0">
                <a:solidFill>
                  <a:schemeClr val="bg1"/>
                </a:solidFill>
              </a:rPr>
              <a:t>2</a:t>
            </a:r>
            <a:r>
              <a:rPr lang="en-GB" sz="3200" dirty="0">
                <a:solidFill>
                  <a:schemeClr val="bg1"/>
                </a:solidFill>
              </a:rPr>
              <a:t> Marc van de Rijn,</a:t>
            </a:r>
            <a:r>
              <a:rPr lang="en-GB" sz="3200" baseline="30000" dirty="0">
                <a:solidFill>
                  <a:schemeClr val="bg1"/>
                </a:solidFill>
              </a:rPr>
              <a:t>3 </a:t>
            </a:r>
            <a:r>
              <a:rPr lang="en-GB" sz="3200" dirty="0">
                <a:solidFill>
                  <a:schemeClr val="bg1"/>
                </a:solidFill>
              </a:rPr>
              <a:t>Emanuel Palatinsky,</a:t>
            </a:r>
            <a:r>
              <a:rPr lang="en-GB" sz="3200" baseline="30000" dirty="0">
                <a:solidFill>
                  <a:schemeClr val="bg1"/>
                </a:solidFill>
              </a:rPr>
              <a:t>3</a:t>
            </a:r>
            <a:r>
              <a:rPr lang="en-GB" sz="3200" dirty="0">
                <a:solidFill>
                  <a:schemeClr val="bg1"/>
                </a:solidFill>
              </a:rPr>
              <a:t> Xiao Ni,</a:t>
            </a:r>
            <a:r>
              <a:rPr lang="en-GB" sz="3200" baseline="30000" dirty="0">
                <a:solidFill>
                  <a:schemeClr val="bg1"/>
                </a:solidFill>
              </a:rPr>
              <a:t>3</a:t>
            </a:r>
            <a:r>
              <a:rPr lang="en-GB" sz="3200" dirty="0">
                <a:solidFill>
                  <a:schemeClr val="bg1"/>
                </a:solidFill>
              </a:rPr>
              <a:t> </a:t>
            </a:r>
            <a:r>
              <a:rPr lang="en-GB" sz="3200" dirty="0" err="1">
                <a:solidFill>
                  <a:schemeClr val="bg1"/>
                </a:solidFill>
              </a:rPr>
              <a:t>Nanshi</a:t>
            </a:r>
            <a:r>
              <a:rPr lang="en-GB" sz="3200" dirty="0">
                <a:solidFill>
                  <a:schemeClr val="bg1"/>
                </a:solidFill>
              </a:rPr>
              <a:t> Sha,</a:t>
            </a:r>
            <a:r>
              <a:rPr lang="en-GB" sz="3200" baseline="30000" dirty="0">
                <a:solidFill>
                  <a:schemeClr val="bg1"/>
                </a:solidFill>
              </a:rPr>
              <a:t>3</a:t>
            </a:r>
            <a:r>
              <a:rPr lang="en-GB" sz="3200" dirty="0">
                <a:solidFill>
                  <a:schemeClr val="bg1"/>
                </a:solidFill>
              </a:rPr>
              <a:t> </a:t>
            </a:r>
            <a:r>
              <a:rPr lang="en-GB" sz="3200" dirty="0" err="1">
                <a:solidFill>
                  <a:schemeClr val="bg1"/>
                </a:solidFill>
              </a:rPr>
              <a:t>Ihor</a:t>
            </a:r>
            <a:r>
              <a:rPr lang="en-GB" sz="3200" dirty="0">
                <a:solidFill>
                  <a:schemeClr val="bg1"/>
                </a:solidFill>
              </a:rPr>
              <a:t> Sehinovych,</a:t>
            </a:r>
            <a:r>
              <a:rPr lang="en-GB" sz="3200" baseline="30000" dirty="0">
                <a:solidFill>
                  <a:schemeClr val="bg1"/>
                </a:solidFill>
              </a:rPr>
              <a:t>3</a:t>
            </a:r>
            <a:r>
              <a:rPr lang="en-GB" sz="3200" dirty="0">
                <a:solidFill>
                  <a:schemeClr val="bg1"/>
                </a:solidFill>
              </a:rPr>
              <a:t> Jon Tinsley,</a:t>
            </a:r>
            <a:r>
              <a:rPr lang="en-GB" sz="3200" baseline="30000" dirty="0">
                <a:solidFill>
                  <a:schemeClr val="bg1"/>
                </a:solidFill>
              </a:rPr>
              <a:t>3</a:t>
            </a:r>
            <a:r>
              <a:rPr lang="en-GB" sz="3200" dirty="0">
                <a:solidFill>
                  <a:schemeClr val="bg1"/>
                </a:solidFill>
              </a:rPr>
              <a:t> Jyoti Malhotra,</a:t>
            </a:r>
            <a:r>
              <a:rPr lang="en-GB" sz="3200" baseline="30000" dirty="0">
                <a:solidFill>
                  <a:schemeClr val="bg1"/>
                </a:solidFill>
              </a:rPr>
              <a:t>3</a:t>
            </a:r>
            <a:r>
              <a:rPr lang="en-GB" sz="3200" dirty="0">
                <a:solidFill>
                  <a:schemeClr val="bg1"/>
                </a:solidFill>
              </a:rPr>
              <a:t> Erin O’Rourke</a:t>
            </a:r>
            <a:r>
              <a:rPr lang="en-US" sz="3200" dirty="0">
                <a:solidFill>
                  <a:schemeClr val="bg1"/>
                </a:solidFill>
              </a:rPr>
              <a:t>,</a:t>
            </a:r>
            <a:r>
              <a:rPr lang="en-US" sz="3200" baseline="30000" dirty="0">
                <a:solidFill>
                  <a:schemeClr val="bg1"/>
                </a:solidFill>
              </a:rPr>
              <a:t>3*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GB" sz="3200" dirty="0">
                <a:solidFill>
                  <a:schemeClr val="bg1"/>
                </a:solidFill>
              </a:rPr>
              <a:t>Han Phan</a:t>
            </a:r>
            <a:r>
              <a:rPr lang="en-GB" sz="3200" baseline="30000" dirty="0">
                <a:solidFill>
                  <a:schemeClr val="bg1"/>
                </a:solidFill>
              </a:rPr>
              <a:t>4</a:t>
            </a:r>
            <a:r>
              <a:rPr lang="en-GB" sz="3200" dirty="0">
                <a:solidFill>
                  <a:schemeClr val="bg1"/>
                </a:solidFill>
              </a:rPr>
              <a:t>; on behalf of the MOMENTUM investigators </a:t>
            </a:r>
            <a:endParaRPr lang="en-US" sz="3200" dirty="0">
              <a:solidFill>
                <a:schemeClr val="bg1"/>
              </a:solidFill>
            </a:endParaRPr>
          </a:p>
          <a:p>
            <a:r>
              <a:rPr lang="en-GB" b="0" baseline="30000" dirty="0">
                <a:solidFill>
                  <a:schemeClr val="bg1"/>
                </a:solidFill>
              </a:rPr>
              <a:t>1</a:t>
            </a:r>
            <a:r>
              <a:rPr lang="en-GB" b="0" dirty="0">
                <a:solidFill>
                  <a:schemeClr val="bg1"/>
                </a:solidFill>
              </a:rPr>
              <a:t>Department of Paediatrics, Schulich School of Medicine, University of Western Ontario, London, ON, Canada; </a:t>
            </a:r>
            <a:r>
              <a:rPr lang="en-GB" b="0" baseline="30000" dirty="0">
                <a:solidFill>
                  <a:schemeClr val="bg1"/>
                </a:solidFill>
              </a:rPr>
              <a:t>2</a:t>
            </a:r>
            <a:r>
              <a:rPr lang="en-GB" b="0" dirty="0">
                <a:solidFill>
                  <a:schemeClr val="bg1"/>
                </a:solidFill>
              </a:rPr>
              <a:t>University of Iowa, Iowa City, IA, USA; </a:t>
            </a:r>
            <a:r>
              <a:rPr lang="en-GB" b="0" baseline="30000" dirty="0">
                <a:solidFill>
                  <a:schemeClr val="bg1"/>
                </a:solidFill>
              </a:rPr>
              <a:t>3</a:t>
            </a:r>
            <a:r>
              <a:rPr lang="en-GB" b="0" dirty="0">
                <a:solidFill>
                  <a:schemeClr val="bg1"/>
                </a:solidFill>
              </a:rPr>
              <a:t>Sarepta Therapeutics, Inc, Cambridge, MA, USA; </a:t>
            </a:r>
            <a:r>
              <a:rPr lang="en-GB" b="0" baseline="30000" dirty="0">
                <a:solidFill>
                  <a:schemeClr val="bg1"/>
                </a:solidFill>
              </a:rPr>
              <a:t>4</a:t>
            </a:r>
            <a:r>
              <a:rPr lang="en-GB" b="0" dirty="0">
                <a:solidFill>
                  <a:schemeClr val="bg1"/>
                </a:solidFill>
              </a:rPr>
              <a:t>Rare Disease Research, Atlanta, GA, USA; </a:t>
            </a:r>
            <a:r>
              <a:rPr lang="en-US" b="0" dirty="0">
                <a:solidFill>
                  <a:schemeClr val="bg1"/>
                </a:solidFill>
              </a:rPr>
              <a:t>*Presenting on behalf of the authors</a:t>
            </a:r>
          </a:p>
        </p:txBody>
      </p:sp>
      <p:sp>
        <p:nvSpPr>
          <p:cNvPr id="488" name="Title 2">
            <a:extLst>
              <a:ext uri="{FF2B5EF4-FFF2-40B4-BE49-F238E27FC236}">
                <a16:creationId xmlns:a16="http://schemas.microsoft.com/office/drawing/2014/main" id="{9903AA46-C1B9-4B9B-8F98-8F5E213F7775}"/>
              </a:ext>
            </a:extLst>
          </p:cNvPr>
          <p:cNvSpPr txBox="1">
            <a:spLocks/>
          </p:cNvSpPr>
          <p:nvPr/>
        </p:nvSpPr>
        <p:spPr>
          <a:xfrm>
            <a:off x="734803" y="793585"/>
            <a:ext cx="37669997" cy="2257028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algn="ctr" defTabSz="3291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>
              <a:lnSpc>
                <a:spcPts val="8800"/>
              </a:lnSpc>
            </a:pPr>
            <a:r>
              <a:rPr lang="en-GB" sz="8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Phase 2 Multiple Ascending-Dose Study of SRP-5051 PPMO in Patients with DMD Amenable to Exon 51 Skipping: Part A Results </a:t>
            </a:r>
            <a:endParaRPr lang="en-US" sz="8000" spc="5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48" name="Text Placeholder 23">
            <a:extLst>
              <a:ext uri="{FF2B5EF4-FFF2-40B4-BE49-F238E27FC236}">
                <a16:creationId xmlns:a16="http://schemas.microsoft.com/office/drawing/2014/main" id="{0DC52A9D-D32D-45A3-8FEE-F4105C24DD04}"/>
              </a:ext>
            </a:extLst>
          </p:cNvPr>
          <p:cNvSpPr txBox="1">
            <a:spLocks/>
          </p:cNvSpPr>
          <p:nvPr/>
        </p:nvSpPr>
        <p:spPr>
          <a:xfrm>
            <a:off x="835223" y="279400"/>
            <a:ext cx="32038968" cy="809672"/>
          </a:xfrm>
          <a:prstGeom prst="rect">
            <a:avLst/>
          </a:prstGeom>
        </p:spPr>
        <p:txBody>
          <a:bodyPr lIns="0"/>
          <a:lstStyle>
            <a:lvl1pPr marL="0" indent="0" algn="l" defTabSz="3291840" rtl="0" eaLnBrk="1" latinLnBrk="0" hangingPunct="1">
              <a:lnSpc>
                <a:spcPts val="3900"/>
              </a:lnSpc>
              <a:spcBef>
                <a:spcPts val="0"/>
              </a:spcBef>
              <a:buFont typeface="Arial" panose="020B0604020202020204" pitchFamily="34" charset="0"/>
              <a:buNone/>
              <a:defRPr sz="27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219456" indent="-237744" algn="l" defTabSz="3291840" rtl="0" eaLnBrk="1" latinLnBrk="0" hangingPunct="1">
              <a:lnSpc>
                <a:spcPts val="3900"/>
              </a:lnSpc>
              <a:spcBef>
                <a:spcPts val="0"/>
              </a:spcBef>
              <a:buClr>
                <a:schemeClr val="accent2"/>
              </a:buClr>
              <a:buSzPct val="120000"/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384048" algn="l" defTabSz="3291840" rtl="0" eaLnBrk="1" latinLnBrk="0" hangingPunct="1">
              <a:lnSpc>
                <a:spcPts val="3900"/>
              </a:lnSpc>
              <a:spcBef>
                <a:spcPts val="0"/>
              </a:spcBef>
              <a:buSzPct val="80000"/>
              <a:buFont typeface="Arial" panose="020B0604020202020204" pitchFamily="34" charset="0"/>
              <a:buChar char="—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365760" algn="l" defTabSz="3291840" rtl="0" eaLnBrk="1" latinLnBrk="0" hangingPunct="1">
              <a:lnSpc>
                <a:spcPts val="3800"/>
              </a:lnSpc>
              <a:spcBef>
                <a:spcPts val="0"/>
              </a:spcBef>
              <a:buClr>
                <a:schemeClr val="accent2"/>
              </a:buClr>
              <a:buSzPct val="120000"/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365760" algn="l" defTabSz="3291840" rtl="0" eaLnBrk="1" latinLnBrk="0" hangingPunct="1">
              <a:lnSpc>
                <a:spcPts val="3800"/>
              </a:lnSpc>
              <a:spcBef>
                <a:spcPts val="0"/>
              </a:spcBef>
              <a:buClrTx/>
              <a:buSzPct val="80000"/>
              <a:buFont typeface="Arial" panose="020B0604020202020204" pitchFamily="34" charset="0"/>
              <a:buChar char="—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dirty="0">
                <a:solidFill>
                  <a:schemeClr val="bg1"/>
                </a:solidFill>
              </a:rPr>
              <a:t>Presented at the Annual Clinical Genetics Meeting (ACMG), March 22–26, 2022, Nashville, TN</a:t>
            </a:r>
          </a:p>
        </p:txBody>
      </p:sp>
      <p:sp>
        <p:nvSpPr>
          <p:cNvPr id="328" name="Freeform: Shape 304">
            <a:extLst>
              <a:ext uri="{FF2B5EF4-FFF2-40B4-BE49-F238E27FC236}">
                <a16:creationId xmlns:a16="http://schemas.microsoft.com/office/drawing/2014/main" id="{BDB3B09E-92A7-4793-A0D5-575C6DC12DF5}"/>
              </a:ext>
            </a:extLst>
          </p:cNvPr>
          <p:cNvSpPr>
            <a:spLocks/>
          </p:cNvSpPr>
          <p:nvPr/>
        </p:nvSpPr>
        <p:spPr bwMode="auto">
          <a:xfrm rot="524289" flipH="1">
            <a:off x="-3131978" y="4448961"/>
            <a:ext cx="12592125" cy="12147047"/>
          </a:xfrm>
          <a:custGeom>
            <a:avLst/>
            <a:gdLst>
              <a:gd name="connsiteX0" fmla="*/ 8281056 w 23444085"/>
              <a:gd name="connsiteY0" fmla="*/ 9503 h 22615436"/>
              <a:gd name="connsiteX1" fmla="*/ 15784982 w 23444085"/>
              <a:gd name="connsiteY1" fmla="*/ 8281056 h 22615436"/>
              <a:gd name="connsiteX2" fmla="*/ 14223286 w 23444085"/>
              <a:gd name="connsiteY2" fmla="*/ 12625617 h 22615436"/>
              <a:gd name="connsiteX3" fmla="*/ 14089690 w 23444085"/>
              <a:gd name="connsiteY3" fmla="*/ 12795368 h 22615436"/>
              <a:gd name="connsiteX4" fmla="*/ 14149274 w 23444085"/>
              <a:gd name="connsiteY4" fmla="*/ 12851220 h 22615436"/>
              <a:gd name="connsiteX5" fmla="*/ 14702036 w 23444085"/>
              <a:gd name="connsiteY5" fmla="*/ 13369380 h 22615436"/>
              <a:gd name="connsiteX6" fmla="*/ 14847638 w 23444085"/>
              <a:gd name="connsiteY6" fmla="*/ 13505866 h 22615436"/>
              <a:gd name="connsiteX7" fmla="*/ 14878672 w 23444085"/>
              <a:gd name="connsiteY7" fmla="*/ 13472891 h 22615436"/>
              <a:gd name="connsiteX8" fmla="*/ 14938352 w 23444085"/>
              <a:gd name="connsiteY8" fmla="*/ 13409478 h 22615436"/>
              <a:gd name="connsiteX9" fmla="*/ 15189046 w 23444085"/>
              <a:gd name="connsiteY9" fmla="*/ 13395164 h 22615436"/>
              <a:gd name="connsiteX10" fmla="*/ 23390364 w 23444085"/>
              <a:gd name="connsiteY10" fmla="*/ 21103958 h 22615436"/>
              <a:gd name="connsiteX11" fmla="*/ 23390364 w 23444085"/>
              <a:gd name="connsiteY11" fmla="*/ 21354474 h 22615436"/>
              <a:gd name="connsiteX12" fmla="*/ 22258654 w 23444085"/>
              <a:gd name="connsiteY12" fmla="*/ 22556964 h 22615436"/>
              <a:gd name="connsiteX13" fmla="*/ 22007958 w 23444085"/>
              <a:gd name="connsiteY13" fmla="*/ 22571276 h 22615436"/>
              <a:gd name="connsiteX14" fmla="*/ 13806641 w 23444085"/>
              <a:gd name="connsiteY14" fmla="*/ 14862482 h 22615436"/>
              <a:gd name="connsiteX15" fmla="*/ 13806642 w 23444085"/>
              <a:gd name="connsiteY15" fmla="*/ 14611966 h 22615436"/>
              <a:gd name="connsiteX16" fmla="*/ 13889648 w 23444085"/>
              <a:gd name="connsiteY16" fmla="*/ 14523768 h 22615436"/>
              <a:gd name="connsiteX17" fmla="*/ 13885276 w 23444085"/>
              <a:gd name="connsiteY17" fmla="*/ 14519671 h 22615436"/>
              <a:gd name="connsiteX18" fmla="*/ 13148091 w 23444085"/>
              <a:gd name="connsiteY18" fmla="*/ 13828638 h 22615436"/>
              <a:gd name="connsiteX19" fmla="*/ 13128796 w 23444085"/>
              <a:gd name="connsiteY19" fmla="*/ 13810551 h 22615436"/>
              <a:gd name="connsiteX20" fmla="*/ 12916675 w 23444085"/>
              <a:gd name="connsiteY20" fmla="*/ 13993958 h 22615436"/>
              <a:gd name="connsiteX21" fmla="*/ 7513430 w 23444085"/>
              <a:gd name="connsiteY21" fmla="*/ 15784982 h 22615436"/>
              <a:gd name="connsiteX22" fmla="*/ 9503 w 23444085"/>
              <a:gd name="connsiteY22" fmla="*/ 7513430 h 22615436"/>
              <a:gd name="connsiteX23" fmla="*/ 8281056 w 23444085"/>
              <a:gd name="connsiteY23" fmla="*/ 9503 h 22615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3444085" h="22615436">
                <a:moveTo>
                  <a:pt x="8281056" y="9503"/>
                </a:moveTo>
                <a:cubicBezTo>
                  <a:pt x="12637333" y="221477"/>
                  <a:pt x="15996956" y="3924778"/>
                  <a:pt x="15784982" y="8281056"/>
                </a:cubicBezTo>
                <a:cubicBezTo>
                  <a:pt x="15705492" y="9914661"/>
                  <a:pt x="15135033" y="11408110"/>
                  <a:pt x="14223286" y="12625617"/>
                </a:cubicBezTo>
                <a:lnTo>
                  <a:pt x="14089690" y="12795368"/>
                </a:lnTo>
                <a:lnTo>
                  <a:pt x="14149274" y="12851220"/>
                </a:lnTo>
                <a:cubicBezTo>
                  <a:pt x="14283729" y="12977260"/>
                  <a:pt x="14463004" y="13145311"/>
                  <a:pt x="14702036" y="13369380"/>
                </a:cubicBezTo>
                <a:lnTo>
                  <a:pt x="14847638" y="13505866"/>
                </a:lnTo>
                <a:lnTo>
                  <a:pt x="14878672" y="13472891"/>
                </a:lnTo>
                <a:cubicBezTo>
                  <a:pt x="14938352" y="13409478"/>
                  <a:pt x="14938352" y="13409478"/>
                  <a:pt x="14938352" y="13409478"/>
                </a:cubicBezTo>
                <a:cubicBezTo>
                  <a:pt x="15002815" y="13337901"/>
                  <a:pt x="15117418" y="13330744"/>
                  <a:pt x="15189046" y="13395164"/>
                </a:cubicBezTo>
                <a:lnTo>
                  <a:pt x="23390364" y="21103958"/>
                </a:lnTo>
                <a:cubicBezTo>
                  <a:pt x="23461992" y="21168375"/>
                  <a:pt x="23461992" y="21282898"/>
                  <a:pt x="23390364" y="21354474"/>
                </a:cubicBezTo>
                <a:cubicBezTo>
                  <a:pt x="22258654" y="22556964"/>
                  <a:pt x="22258654" y="22556964"/>
                  <a:pt x="22258654" y="22556964"/>
                </a:cubicBezTo>
                <a:cubicBezTo>
                  <a:pt x="22187026" y="22628539"/>
                  <a:pt x="22079585" y="22635698"/>
                  <a:pt x="22007958" y="22571276"/>
                </a:cubicBezTo>
                <a:cubicBezTo>
                  <a:pt x="13806641" y="14862482"/>
                  <a:pt x="13806641" y="14862482"/>
                  <a:pt x="13806641" y="14862482"/>
                </a:cubicBezTo>
                <a:cubicBezTo>
                  <a:pt x="13735014" y="14798065"/>
                  <a:pt x="13735014" y="14683542"/>
                  <a:pt x="13806642" y="14611966"/>
                </a:cubicBezTo>
                <a:lnTo>
                  <a:pt x="13889648" y="14523768"/>
                </a:lnTo>
                <a:lnTo>
                  <a:pt x="13885276" y="14519671"/>
                </a:lnTo>
                <a:cubicBezTo>
                  <a:pt x="13802411" y="14441996"/>
                  <a:pt x="13607335" y="14259131"/>
                  <a:pt x="13148091" y="13828638"/>
                </a:cubicBezTo>
                <a:lnTo>
                  <a:pt x="13128796" y="13810551"/>
                </a:lnTo>
                <a:lnTo>
                  <a:pt x="12916675" y="13993958"/>
                </a:lnTo>
                <a:cubicBezTo>
                  <a:pt x="11453964" y="15198931"/>
                  <a:pt x="9555435" y="15884345"/>
                  <a:pt x="7513430" y="15784982"/>
                </a:cubicBezTo>
                <a:cubicBezTo>
                  <a:pt x="3157152" y="15573008"/>
                  <a:pt x="-202471" y="11869708"/>
                  <a:pt x="9503" y="7513430"/>
                </a:cubicBezTo>
                <a:cubicBezTo>
                  <a:pt x="221477" y="3157152"/>
                  <a:pt x="3924778" y="-202471"/>
                  <a:pt x="8281056" y="9503"/>
                </a:cubicBezTo>
                <a:close/>
              </a:path>
            </a:pathLst>
          </a:custGeom>
          <a:solidFill>
            <a:srgbClr val="56004E">
              <a:alpha val="18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sz="7258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C6E8C11-DE1A-4D72-BA81-2E3E2A15789D}"/>
              </a:ext>
            </a:extLst>
          </p:cNvPr>
          <p:cNvGrpSpPr/>
          <p:nvPr/>
        </p:nvGrpSpPr>
        <p:grpSpPr>
          <a:xfrm>
            <a:off x="-3878281" y="4557487"/>
            <a:ext cx="13695581" cy="10992046"/>
            <a:chOff x="-1909872" y="6470955"/>
            <a:chExt cx="13931542" cy="11232010"/>
          </a:xfrm>
        </p:grpSpPr>
        <p:grpSp>
          <p:nvGrpSpPr>
            <p:cNvPr id="244" name="Group 243">
              <a:extLst>
                <a:ext uri="{FF2B5EF4-FFF2-40B4-BE49-F238E27FC236}">
                  <a16:creationId xmlns:a16="http://schemas.microsoft.com/office/drawing/2014/main" id="{E525E97C-B1B2-4F40-869C-2264D59C555E}"/>
                </a:ext>
              </a:extLst>
            </p:cNvPr>
            <p:cNvGrpSpPr/>
            <p:nvPr/>
          </p:nvGrpSpPr>
          <p:grpSpPr>
            <a:xfrm rot="507290" flipH="1">
              <a:off x="-1909872" y="12134406"/>
              <a:ext cx="5843740" cy="5568559"/>
              <a:chOff x="28224957" y="20172342"/>
              <a:chExt cx="8428037" cy="8031162"/>
            </a:xfrm>
          </p:grpSpPr>
          <p:sp>
            <p:nvSpPr>
              <p:cNvPr id="246" name="AutoShape 20">
                <a:extLst>
                  <a:ext uri="{FF2B5EF4-FFF2-40B4-BE49-F238E27FC236}">
                    <a16:creationId xmlns:a16="http://schemas.microsoft.com/office/drawing/2014/main" id="{54533048-553D-4409-B60D-F5B4CDCAD4A0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28231307" y="20172342"/>
                <a:ext cx="8399462" cy="80089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7258" dirty="0"/>
              </a:p>
            </p:txBody>
          </p:sp>
          <p:sp>
            <p:nvSpPr>
              <p:cNvPr id="247" name="Freeform 22">
                <a:extLst>
                  <a:ext uri="{FF2B5EF4-FFF2-40B4-BE49-F238E27FC236}">
                    <a16:creationId xmlns:a16="http://schemas.microsoft.com/office/drawing/2014/main" id="{4064A390-1B80-4DAB-AA93-D5F1B9DE85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79032" y="20958154"/>
                <a:ext cx="7573962" cy="7245350"/>
              </a:xfrm>
              <a:custGeom>
                <a:avLst/>
                <a:gdLst>
                  <a:gd name="T0" fmla="*/ 1348 w 1358"/>
                  <a:gd name="T1" fmla="*/ 1086 h 1300"/>
                  <a:gd name="T2" fmla="*/ 1348 w 1358"/>
                  <a:gd name="T3" fmla="*/ 1121 h 1300"/>
                  <a:gd name="T4" fmla="*/ 1190 w 1358"/>
                  <a:gd name="T5" fmla="*/ 1289 h 1300"/>
                  <a:gd name="T6" fmla="*/ 1155 w 1358"/>
                  <a:gd name="T7" fmla="*/ 1291 h 1300"/>
                  <a:gd name="T8" fmla="*/ 10 w 1358"/>
                  <a:gd name="T9" fmla="*/ 214 h 1300"/>
                  <a:gd name="T10" fmla="*/ 10 w 1358"/>
                  <a:gd name="T11" fmla="*/ 179 h 1300"/>
                  <a:gd name="T12" fmla="*/ 168 w 1358"/>
                  <a:gd name="T13" fmla="*/ 11 h 1300"/>
                  <a:gd name="T14" fmla="*/ 203 w 1358"/>
                  <a:gd name="T15" fmla="*/ 9 h 1300"/>
                  <a:gd name="T16" fmla="*/ 1348 w 1358"/>
                  <a:gd name="T17" fmla="*/ 1086 h 1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58" h="1300">
                    <a:moveTo>
                      <a:pt x="1348" y="1086"/>
                    </a:moveTo>
                    <a:cubicBezTo>
                      <a:pt x="1358" y="1095"/>
                      <a:pt x="1358" y="1111"/>
                      <a:pt x="1348" y="1121"/>
                    </a:cubicBezTo>
                    <a:cubicBezTo>
                      <a:pt x="1190" y="1289"/>
                      <a:pt x="1190" y="1289"/>
                      <a:pt x="1190" y="1289"/>
                    </a:cubicBezTo>
                    <a:cubicBezTo>
                      <a:pt x="1180" y="1299"/>
                      <a:pt x="1165" y="1300"/>
                      <a:pt x="1155" y="1291"/>
                    </a:cubicBezTo>
                    <a:cubicBezTo>
                      <a:pt x="10" y="214"/>
                      <a:pt x="10" y="214"/>
                      <a:pt x="10" y="214"/>
                    </a:cubicBezTo>
                    <a:cubicBezTo>
                      <a:pt x="0" y="205"/>
                      <a:pt x="0" y="189"/>
                      <a:pt x="10" y="179"/>
                    </a:cubicBezTo>
                    <a:cubicBezTo>
                      <a:pt x="168" y="11"/>
                      <a:pt x="168" y="11"/>
                      <a:pt x="168" y="11"/>
                    </a:cubicBezTo>
                    <a:cubicBezTo>
                      <a:pt x="177" y="1"/>
                      <a:pt x="193" y="0"/>
                      <a:pt x="203" y="9"/>
                    </a:cubicBezTo>
                    <a:lnTo>
                      <a:pt x="1348" y="1086"/>
                    </a:lnTo>
                    <a:close/>
                  </a:path>
                </a:pathLst>
              </a:custGeom>
              <a:solidFill>
                <a:schemeClr val="accent1">
                  <a:lumMod val="90000"/>
                  <a:lumOff val="1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7258"/>
              </a:p>
            </p:txBody>
          </p:sp>
          <p:sp>
            <p:nvSpPr>
              <p:cNvPr id="248" name="Freeform 23">
                <a:extLst>
                  <a:ext uri="{FF2B5EF4-FFF2-40B4-BE49-F238E27FC236}">
                    <a16:creationId xmlns:a16="http://schemas.microsoft.com/office/drawing/2014/main" id="{A1DA42B7-E270-4810-86ED-A352B4EF36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24957" y="20172342"/>
                <a:ext cx="1673225" cy="1660525"/>
              </a:xfrm>
              <a:custGeom>
                <a:avLst/>
                <a:gdLst>
                  <a:gd name="T0" fmla="*/ 300 w 300"/>
                  <a:gd name="T1" fmla="*/ 156 h 298"/>
                  <a:gd name="T2" fmla="*/ 138 w 300"/>
                  <a:gd name="T3" fmla="*/ 4 h 298"/>
                  <a:gd name="T4" fmla="*/ 126 w 300"/>
                  <a:gd name="T5" fmla="*/ 3 h 298"/>
                  <a:gd name="T6" fmla="*/ 3 w 300"/>
                  <a:gd name="T7" fmla="*/ 134 h 298"/>
                  <a:gd name="T8" fmla="*/ 4 w 300"/>
                  <a:gd name="T9" fmla="*/ 146 h 298"/>
                  <a:gd name="T10" fmla="*/ 166 w 300"/>
                  <a:gd name="T11" fmla="*/ 298 h 298"/>
                  <a:gd name="T12" fmla="*/ 300 w 300"/>
                  <a:gd name="T13" fmla="*/ 156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0" h="298">
                    <a:moveTo>
                      <a:pt x="300" y="156"/>
                    </a:moveTo>
                    <a:cubicBezTo>
                      <a:pt x="138" y="4"/>
                      <a:pt x="138" y="4"/>
                      <a:pt x="138" y="4"/>
                    </a:cubicBezTo>
                    <a:cubicBezTo>
                      <a:pt x="134" y="1"/>
                      <a:pt x="129" y="0"/>
                      <a:pt x="126" y="3"/>
                    </a:cubicBezTo>
                    <a:cubicBezTo>
                      <a:pt x="3" y="134"/>
                      <a:pt x="3" y="134"/>
                      <a:pt x="3" y="134"/>
                    </a:cubicBezTo>
                    <a:cubicBezTo>
                      <a:pt x="0" y="137"/>
                      <a:pt x="1" y="143"/>
                      <a:pt x="4" y="146"/>
                    </a:cubicBezTo>
                    <a:cubicBezTo>
                      <a:pt x="166" y="298"/>
                      <a:pt x="166" y="298"/>
                      <a:pt x="166" y="298"/>
                    </a:cubicBezTo>
                    <a:lnTo>
                      <a:pt x="300" y="156"/>
                    </a:lnTo>
                    <a:close/>
                  </a:path>
                </a:pathLst>
              </a:custGeom>
              <a:solidFill>
                <a:schemeClr val="accent1">
                  <a:lumMod val="90000"/>
                  <a:lumOff val="1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7258"/>
              </a:p>
            </p:txBody>
          </p:sp>
          <p:sp>
            <p:nvSpPr>
              <p:cNvPr id="249" name="Freeform 24">
                <a:extLst>
                  <a:ext uri="{FF2B5EF4-FFF2-40B4-BE49-F238E27FC236}">
                    <a16:creationId xmlns:a16="http://schemas.microsoft.com/office/drawing/2014/main" id="{3652518E-E574-4DA1-B333-BB9A8CC750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79032" y="21682054"/>
                <a:ext cx="6564312" cy="6515100"/>
              </a:xfrm>
              <a:custGeom>
                <a:avLst/>
                <a:gdLst>
                  <a:gd name="T0" fmla="*/ 55 w 1177"/>
                  <a:gd name="T1" fmla="*/ 0 h 1169"/>
                  <a:gd name="T2" fmla="*/ 10 w 1177"/>
                  <a:gd name="T3" fmla="*/ 49 h 1169"/>
                  <a:gd name="T4" fmla="*/ 10 w 1177"/>
                  <a:gd name="T5" fmla="*/ 84 h 1169"/>
                  <a:gd name="T6" fmla="*/ 1155 w 1177"/>
                  <a:gd name="T7" fmla="*/ 1161 h 1169"/>
                  <a:gd name="T8" fmla="*/ 1177 w 1177"/>
                  <a:gd name="T9" fmla="*/ 1167 h 1169"/>
                  <a:gd name="T10" fmla="*/ 787 w 1177"/>
                  <a:gd name="T11" fmla="*/ 641 h 1169"/>
                  <a:gd name="T12" fmla="*/ 55 w 1177"/>
                  <a:gd name="T13" fmla="*/ 0 h 1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7" h="1169">
                    <a:moveTo>
                      <a:pt x="55" y="0"/>
                    </a:moveTo>
                    <a:cubicBezTo>
                      <a:pt x="10" y="49"/>
                      <a:pt x="10" y="49"/>
                      <a:pt x="10" y="49"/>
                    </a:cubicBezTo>
                    <a:cubicBezTo>
                      <a:pt x="0" y="59"/>
                      <a:pt x="0" y="75"/>
                      <a:pt x="10" y="84"/>
                    </a:cubicBezTo>
                    <a:cubicBezTo>
                      <a:pt x="1155" y="1161"/>
                      <a:pt x="1155" y="1161"/>
                      <a:pt x="1155" y="1161"/>
                    </a:cubicBezTo>
                    <a:cubicBezTo>
                      <a:pt x="1161" y="1167"/>
                      <a:pt x="1169" y="1169"/>
                      <a:pt x="1177" y="1167"/>
                    </a:cubicBezTo>
                    <a:cubicBezTo>
                      <a:pt x="1076" y="1001"/>
                      <a:pt x="943" y="820"/>
                      <a:pt x="787" y="641"/>
                    </a:cubicBezTo>
                    <a:cubicBezTo>
                      <a:pt x="535" y="354"/>
                      <a:pt x="271" y="127"/>
                      <a:pt x="55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  <a:lumOff val="2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7258"/>
              </a:p>
            </p:txBody>
          </p:sp>
          <p:sp>
            <p:nvSpPr>
              <p:cNvPr id="250" name="Freeform 25">
                <a:extLst>
                  <a:ext uri="{FF2B5EF4-FFF2-40B4-BE49-F238E27FC236}">
                    <a16:creationId xmlns:a16="http://schemas.microsoft.com/office/drawing/2014/main" id="{7D99A428-7ECF-4D35-993F-487BA4C6F4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24957" y="20796229"/>
                <a:ext cx="1020762" cy="1036637"/>
              </a:xfrm>
              <a:custGeom>
                <a:avLst/>
                <a:gdLst>
                  <a:gd name="T0" fmla="*/ 24 w 183"/>
                  <a:gd name="T1" fmla="*/ 0 h 186"/>
                  <a:gd name="T2" fmla="*/ 3 w 183"/>
                  <a:gd name="T3" fmla="*/ 22 h 186"/>
                  <a:gd name="T4" fmla="*/ 4 w 183"/>
                  <a:gd name="T5" fmla="*/ 34 h 186"/>
                  <a:gd name="T6" fmla="*/ 166 w 183"/>
                  <a:gd name="T7" fmla="*/ 186 h 186"/>
                  <a:gd name="T8" fmla="*/ 183 w 183"/>
                  <a:gd name="T9" fmla="*/ 168 h 186"/>
                  <a:gd name="T10" fmla="*/ 155 w 183"/>
                  <a:gd name="T11" fmla="*/ 134 h 186"/>
                  <a:gd name="T12" fmla="*/ 24 w 183"/>
                  <a:gd name="T13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3" h="186">
                    <a:moveTo>
                      <a:pt x="24" y="0"/>
                    </a:moveTo>
                    <a:cubicBezTo>
                      <a:pt x="3" y="22"/>
                      <a:pt x="3" y="22"/>
                      <a:pt x="3" y="22"/>
                    </a:cubicBezTo>
                    <a:cubicBezTo>
                      <a:pt x="0" y="25"/>
                      <a:pt x="1" y="31"/>
                      <a:pt x="4" y="34"/>
                    </a:cubicBezTo>
                    <a:cubicBezTo>
                      <a:pt x="166" y="186"/>
                      <a:pt x="166" y="186"/>
                      <a:pt x="166" y="186"/>
                    </a:cubicBezTo>
                    <a:cubicBezTo>
                      <a:pt x="183" y="168"/>
                      <a:pt x="183" y="168"/>
                      <a:pt x="183" y="168"/>
                    </a:cubicBezTo>
                    <a:cubicBezTo>
                      <a:pt x="174" y="157"/>
                      <a:pt x="164" y="146"/>
                      <a:pt x="155" y="134"/>
                    </a:cubicBezTo>
                    <a:cubicBezTo>
                      <a:pt x="106" y="78"/>
                      <a:pt x="59" y="30"/>
                      <a:pt x="24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  <a:lumOff val="2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7258"/>
              </a:p>
            </p:txBody>
          </p:sp>
        </p:grp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18339ACD-6876-420F-AEFC-F3712271C18E}"/>
                </a:ext>
              </a:extLst>
            </p:cNvPr>
            <p:cNvSpPr/>
            <p:nvPr/>
          </p:nvSpPr>
          <p:spPr>
            <a:xfrm flipH="1">
              <a:off x="3494483" y="6470955"/>
              <a:ext cx="8527187" cy="8527187"/>
            </a:xfrm>
            <a:prstGeom prst="ellipse">
              <a:avLst/>
            </a:prstGeom>
            <a:gradFill>
              <a:gsLst>
                <a:gs pos="53000">
                  <a:schemeClr val="bg1"/>
                </a:gs>
                <a:gs pos="100000">
                  <a:schemeClr val="accent3">
                    <a:lumMod val="20000"/>
                    <a:lumOff val="80000"/>
                  </a:schemeClr>
                </a:gs>
              </a:gsLst>
              <a:lin ang="3900000" scaled="0"/>
            </a:gradFill>
            <a:ln w="254000">
              <a:solidFill>
                <a:schemeClr val="accent1">
                  <a:lumMod val="90000"/>
                  <a:lumOff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7258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7A75085-5614-4D7D-B822-EB07FFB78DDA}"/>
              </a:ext>
            </a:extLst>
          </p:cNvPr>
          <p:cNvGrpSpPr/>
          <p:nvPr/>
        </p:nvGrpSpPr>
        <p:grpSpPr>
          <a:xfrm>
            <a:off x="38760397" y="240864"/>
            <a:ext cx="6416844" cy="6019311"/>
            <a:chOff x="38760396" y="562289"/>
            <a:chExt cx="6416844" cy="6019310"/>
          </a:xfrm>
        </p:grpSpPr>
        <p:grpSp>
          <p:nvGrpSpPr>
            <p:cNvPr id="448" name="Group 447">
              <a:extLst>
                <a:ext uri="{FF2B5EF4-FFF2-40B4-BE49-F238E27FC236}">
                  <a16:creationId xmlns:a16="http://schemas.microsoft.com/office/drawing/2014/main" id="{969BA224-3A75-431F-B3BC-E7A2BF23F658}"/>
                </a:ext>
              </a:extLst>
            </p:cNvPr>
            <p:cNvGrpSpPr/>
            <p:nvPr/>
          </p:nvGrpSpPr>
          <p:grpSpPr>
            <a:xfrm flipH="1">
              <a:off x="38760396" y="562289"/>
              <a:ext cx="6416844" cy="6019310"/>
              <a:chOff x="-7959468" y="493572"/>
              <a:chExt cx="6802364" cy="6380946"/>
            </a:xfrm>
          </p:grpSpPr>
          <p:grpSp>
            <p:nvGrpSpPr>
              <p:cNvPr id="491" name="Group 490">
                <a:extLst>
                  <a:ext uri="{FF2B5EF4-FFF2-40B4-BE49-F238E27FC236}">
                    <a16:creationId xmlns:a16="http://schemas.microsoft.com/office/drawing/2014/main" id="{A9BAA511-5BFD-4E66-9097-D927490A295F}"/>
                  </a:ext>
                </a:extLst>
              </p:cNvPr>
              <p:cNvGrpSpPr/>
              <p:nvPr/>
            </p:nvGrpSpPr>
            <p:grpSpPr>
              <a:xfrm rot="167147" flipH="1">
                <a:off x="-7959468" y="3970261"/>
                <a:ext cx="3047776" cy="2904257"/>
                <a:chOff x="28224957" y="20172342"/>
                <a:chExt cx="8428037" cy="8031162"/>
              </a:xfrm>
            </p:grpSpPr>
            <p:sp>
              <p:nvSpPr>
                <p:cNvPr id="493" name="AutoShape 20">
                  <a:extLst>
                    <a:ext uri="{FF2B5EF4-FFF2-40B4-BE49-F238E27FC236}">
                      <a16:creationId xmlns:a16="http://schemas.microsoft.com/office/drawing/2014/main" id="{0EFBF5D7-9C55-4AE1-9B81-1208E2C2EBFD}"/>
                    </a:ext>
                  </a:extLst>
                </p:cNvPr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28231307" y="20172342"/>
                  <a:ext cx="8399462" cy="80089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7258"/>
                </a:p>
              </p:txBody>
            </p:sp>
            <p:sp>
              <p:nvSpPr>
                <p:cNvPr id="494" name="Freeform 22">
                  <a:extLst>
                    <a:ext uri="{FF2B5EF4-FFF2-40B4-BE49-F238E27FC236}">
                      <a16:creationId xmlns:a16="http://schemas.microsoft.com/office/drawing/2014/main" id="{54B12BFF-379C-400D-8AD0-564AECB76D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079032" y="20958154"/>
                  <a:ext cx="7573962" cy="7245350"/>
                </a:xfrm>
                <a:custGeom>
                  <a:avLst/>
                  <a:gdLst>
                    <a:gd name="T0" fmla="*/ 1348 w 1358"/>
                    <a:gd name="T1" fmla="*/ 1086 h 1300"/>
                    <a:gd name="T2" fmla="*/ 1348 w 1358"/>
                    <a:gd name="T3" fmla="*/ 1121 h 1300"/>
                    <a:gd name="T4" fmla="*/ 1190 w 1358"/>
                    <a:gd name="T5" fmla="*/ 1289 h 1300"/>
                    <a:gd name="T6" fmla="*/ 1155 w 1358"/>
                    <a:gd name="T7" fmla="*/ 1291 h 1300"/>
                    <a:gd name="T8" fmla="*/ 10 w 1358"/>
                    <a:gd name="T9" fmla="*/ 214 h 1300"/>
                    <a:gd name="T10" fmla="*/ 10 w 1358"/>
                    <a:gd name="T11" fmla="*/ 179 h 1300"/>
                    <a:gd name="T12" fmla="*/ 168 w 1358"/>
                    <a:gd name="T13" fmla="*/ 11 h 1300"/>
                    <a:gd name="T14" fmla="*/ 203 w 1358"/>
                    <a:gd name="T15" fmla="*/ 9 h 1300"/>
                    <a:gd name="T16" fmla="*/ 1348 w 1358"/>
                    <a:gd name="T17" fmla="*/ 1086 h 13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358" h="1300">
                      <a:moveTo>
                        <a:pt x="1348" y="1086"/>
                      </a:moveTo>
                      <a:cubicBezTo>
                        <a:pt x="1358" y="1095"/>
                        <a:pt x="1358" y="1111"/>
                        <a:pt x="1348" y="1121"/>
                      </a:cubicBezTo>
                      <a:cubicBezTo>
                        <a:pt x="1190" y="1289"/>
                        <a:pt x="1190" y="1289"/>
                        <a:pt x="1190" y="1289"/>
                      </a:cubicBezTo>
                      <a:cubicBezTo>
                        <a:pt x="1180" y="1299"/>
                        <a:pt x="1165" y="1300"/>
                        <a:pt x="1155" y="1291"/>
                      </a:cubicBezTo>
                      <a:cubicBezTo>
                        <a:pt x="10" y="214"/>
                        <a:pt x="10" y="214"/>
                        <a:pt x="10" y="214"/>
                      </a:cubicBezTo>
                      <a:cubicBezTo>
                        <a:pt x="0" y="205"/>
                        <a:pt x="0" y="189"/>
                        <a:pt x="10" y="179"/>
                      </a:cubicBezTo>
                      <a:cubicBezTo>
                        <a:pt x="168" y="11"/>
                        <a:pt x="168" y="11"/>
                        <a:pt x="168" y="11"/>
                      </a:cubicBezTo>
                      <a:cubicBezTo>
                        <a:pt x="177" y="1"/>
                        <a:pt x="193" y="0"/>
                        <a:pt x="203" y="9"/>
                      </a:cubicBezTo>
                      <a:lnTo>
                        <a:pt x="1348" y="1086"/>
                      </a:lnTo>
                      <a:close/>
                    </a:path>
                  </a:pathLst>
                </a:custGeom>
                <a:solidFill>
                  <a:schemeClr val="accent1">
                    <a:lumMod val="90000"/>
                    <a:lumOff val="1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7258"/>
                </a:p>
              </p:txBody>
            </p:sp>
            <p:sp>
              <p:nvSpPr>
                <p:cNvPr id="495" name="Freeform 23">
                  <a:extLst>
                    <a:ext uri="{FF2B5EF4-FFF2-40B4-BE49-F238E27FC236}">
                      <a16:creationId xmlns:a16="http://schemas.microsoft.com/office/drawing/2014/main" id="{55ED804F-2C44-4BEE-ACB5-3BCAE04C29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224957" y="20172342"/>
                  <a:ext cx="1673225" cy="1660525"/>
                </a:xfrm>
                <a:custGeom>
                  <a:avLst/>
                  <a:gdLst>
                    <a:gd name="T0" fmla="*/ 300 w 300"/>
                    <a:gd name="T1" fmla="*/ 156 h 298"/>
                    <a:gd name="T2" fmla="*/ 138 w 300"/>
                    <a:gd name="T3" fmla="*/ 4 h 298"/>
                    <a:gd name="T4" fmla="*/ 126 w 300"/>
                    <a:gd name="T5" fmla="*/ 3 h 298"/>
                    <a:gd name="T6" fmla="*/ 3 w 300"/>
                    <a:gd name="T7" fmla="*/ 134 h 298"/>
                    <a:gd name="T8" fmla="*/ 4 w 300"/>
                    <a:gd name="T9" fmla="*/ 146 h 298"/>
                    <a:gd name="T10" fmla="*/ 166 w 300"/>
                    <a:gd name="T11" fmla="*/ 298 h 298"/>
                    <a:gd name="T12" fmla="*/ 300 w 300"/>
                    <a:gd name="T13" fmla="*/ 156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0" h="298">
                      <a:moveTo>
                        <a:pt x="300" y="156"/>
                      </a:moveTo>
                      <a:cubicBezTo>
                        <a:pt x="138" y="4"/>
                        <a:pt x="138" y="4"/>
                        <a:pt x="138" y="4"/>
                      </a:cubicBezTo>
                      <a:cubicBezTo>
                        <a:pt x="134" y="1"/>
                        <a:pt x="129" y="0"/>
                        <a:pt x="126" y="3"/>
                      </a:cubicBezTo>
                      <a:cubicBezTo>
                        <a:pt x="3" y="134"/>
                        <a:pt x="3" y="134"/>
                        <a:pt x="3" y="134"/>
                      </a:cubicBezTo>
                      <a:cubicBezTo>
                        <a:pt x="0" y="137"/>
                        <a:pt x="1" y="143"/>
                        <a:pt x="4" y="146"/>
                      </a:cubicBezTo>
                      <a:cubicBezTo>
                        <a:pt x="166" y="298"/>
                        <a:pt x="166" y="298"/>
                        <a:pt x="166" y="298"/>
                      </a:cubicBezTo>
                      <a:lnTo>
                        <a:pt x="300" y="156"/>
                      </a:lnTo>
                      <a:close/>
                    </a:path>
                  </a:pathLst>
                </a:custGeom>
                <a:solidFill>
                  <a:schemeClr val="accent1">
                    <a:lumMod val="90000"/>
                    <a:lumOff val="1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7258"/>
                </a:p>
              </p:txBody>
            </p:sp>
            <p:sp>
              <p:nvSpPr>
                <p:cNvPr id="496" name="Freeform 24">
                  <a:extLst>
                    <a:ext uri="{FF2B5EF4-FFF2-40B4-BE49-F238E27FC236}">
                      <a16:creationId xmlns:a16="http://schemas.microsoft.com/office/drawing/2014/main" id="{45FAC532-6552-4821-B04A-21475DC94C3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079032" y="21682054"/>
                  <a:ext cx="6564312" cy="6515100"/>
                </a:xfrm>
                <a:custGeom>
                  <a:avLst/>
                  <a:gdLst>
                    <a:gd name="T0" fmla="*/ 55 w 1177"/>
                    <a:gd name="T1" fmla="*/ 0 h 1169"/>
                    <a:gd name="T2" fmla="*/ 10 w 1177"/>
                    <a:gd name="T3" fmla="*/ 49 h 1169"/>
                    <a:gd name="T4" fmla="*/ 10 w 1177"/>
                    <a:gd name="T5" fmla="*/ 84 h 1169"/>
                    <a:gd name="T6" fmla="*/ 1155 w 1177"/>
                    <a:gd name="T7" fmla="*/ 1161 h 1169"/>
                    <a:gd name="T8" fmla="*/ 1177 w 1177"/>
                    <a:gd name="T9" fmla="*/ 1167 h 1169"/>
                    <a:gd name="T10" fmla="*/ 787 w 1177"/>
                    <a:gd name="T11" fmla="*/ 641 h 1169"/>
                    <a:gd name="T12" fmla="*/ 55 w 1177"/>
                    <a:gd name="T13" fmla="*/ 0 h 11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77" h="1169">
                      <a:moveTo>
                        <a:pt x="55" y="0"/>
                      </a:moveTo>
                      <a:cubicBezTo>
                        <a:pt x="10" y="49"/>
                        <a:pt x="10" y="49"/>
                        <a:pt x="10" y="49"/>
                      </a:cubicBezTo>
                      <a:cubicBezTo>
                        <a:pt x="0" y="59"/>
                        <a:pt x="0" y="75"/>
                        <a:pt x="10" y="84"/>
                      </a:cubicBezTo>
                      <a:cubicBezTo>
                        <a:pt x="1155" y="1161"/>
                        <a:pt x="1155" y="1161"/>
                        <a:pt x="1155" y="1161"/>
                      </a:cubicBezTo>
                      <a:cubicBezTo>
                        <a:pt x="1161" y="1167"/>
                        <a:pt x="1169" y="1169"/>
                        <a:pt x="1177" y="1167"/>
                      </a:cubicBezTo>
                      <a:cubicBezTo>
                        <a:pt x="1076" y="1001"/>
                        <a:pt x="943" y="820"/>
                        <a:pt x="787" y="641"/>
                      </a:cubicBezTo>
                      <a:cubicBezTo>
                        <a:pt x="535" y="354"/>
                        <a:pt x="271" y="127"/>
                        <a:pt x="55" y="0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  <a:lumOff val="2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7258"/>
                </a:p>
              </p:txBody>
            </p:sp>
            <p:sp>
              <p:nvSpPr>
                <p:cNvPr id="497" name="Freeform 25">
                  <a:extLst>
                    <a:ext uri="{FF2B5EF4-FFF2-40B4-BE49-F238E27FC236}">
                      <a16:creationId xmlns:a16="http://schemas.microsoft.com/office/drawing/2014/main" id="{B2B92455-62D2-4C8F-BCB9-BF7A3A2CA50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224957" y="20796229"/>
                  <a:ext cx="1020762" cy="1036637"/>
                </a:xfrm>
                <a:custGeom>
                  <a:avLst/>
                  <a:gdLst>
                    <a:gd name="T0" fmla="*/ 24 w 183"/>
                    <a:gd name="T1" fmla="*/ 0 h 186"/>
                    <a:gd name="T2" fmla="*/ 3 w 183"/>
                    <a:gd name="T3" fmla="*/ 22 h 186"/>
                    <a:gd name="T4" fmla="*/ 4 w 183"/>
                    <a:gd name="T5" fmla="*/ 34 h 186"/>
                    <a:gd name="T6" fmla="*/ 166 w 183"/>
                    <a:gd name="T7" fmla="*/ 186 h 186"/>
                    <a:gd name="T8" fmla="*/ 183 w 183"/>
                    <a:gd name="T9" fmla="*/ 168 h 186"/>
                    <a:gd name="T10" fmla="*/ 155 w 183"/>
                    <a:gd name="T11" fmla="*/ 134 h 186"/>
                    <a:gd name="T12" fmla="*/ 24 w 183"/>
                    <a:gd name="T13" fmla="*/ 0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83" h="186">
                      <a:moveTo>
                        <a:pt x="24" y="0"/>
                      </a:moveTo>
                      <a:cubicBezTo>
                        <a:pt x="3" y="22"/>
                        <a:pt x="3" y="22"/>
                        <a:pt x="3" y="22"/>
                      </a:cubicBezTo>
                      <a:cubicBezTo>
                        <a:pt x="0" y="25"/>
                        <a:pt x="1" y="31"/>
                        <a:pt x="4" y="34"/>
                      </a:cubicBezTo>
                      <a:cubicBezTo>
                        <a:pt x="166" y="186"/>
                        <a:pt x="166" y="186"/>
                        <a:pt x="166" y="186"/>
                      </a:cubicBezTo>
                      <a:cubicBezTo>
                        <a:pt x="183" y="168"/>
                        <a:pt x="183" y="168"/>
                        <a:pt x="183" y="168"/>
                      </a:cubicBezTo>
                      <a:cubicBezTo>
                        <a:pt x="174" y="157"/>
                        <a:pt x="164" y="146"/>
                        <a:pt x="155" y="134"/>
                      </a:cubicBezTo>
                      <a:cubicBezTo>
                        <a:pt x="106" y="78"/>
                        <a:pt x="59" y="30"/>
                        <a:pt x="24" y="0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  <a:lumOff val="2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7258"/>
                </a:p>
              </p:txBody>
            </p:sp>
          </p:grpSp>
          <p:sp>
            <p:nvSpPr>
              <p:cNvPr id="492" name="Oval 491">
                <a:extLst>
                  <a:ext uri="{FF2B5EF4-FFF2-40B4-BE49-F238E27FC236}">
                    <a16:creationId xmlns:a16="http://schemas.microsoft.com/office/drawing/2014/main" id="{CD33BDA2-5559-421B-B8FA-8CFE70AE88EF}"/>
                  </a:ext>
                </a:extLst>
              </p:cNvPr>
              <p:cNvSpPr/>
              <p:nvPr/>
            </p:nvSpPr>
            <p:spPr>
              <a:xfrm flipH="1">
                <a:off x="-5604420" y="493572"/>
                <a:ext cx="4447316" cy="4447316"/>
              </a:xfrm>
              <a:prstGeom prst="ellipse">
                <a:avLst/>
              </a:prstGeom>
              <a:gradFill>
                <a:gsLst>
                  <a:gs pos="53000">
                    <a:schemeClr val="bg1"/>
                  </a:gs>
                  <a:gs pos="100000">
                    <a:schemeClr val="accent3">
                      <a:lumMod val="46000"/>
                      <a:lumOff val="54000"/>
                    </a:schemeClr>
                  </a:gs>
                </a:gsLst>
                <a:lin ang="7500000" scaled="0"/>
              </a:gradFill>
              <a:ln w="165100"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7258"/>
              </a:p>
            </p:txBody>
          </p:sp>
        </p:grpSp>
        <p:pic>
          <p:nvPicPr>
            <p:cNvPr id="498" name="Picture Placeholder 2">
              <a:extLst>
                <a:ext uri="{FF2B5EF4-FFF2-40B4-BE49-F238E27FC236}">
                  <a16:creationId xmlns:a16="http://schemas.microsoft.com/office/drawing/2014/main" id="{184B8A20-5A71-466B-95C4-EDF9BAB83E2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l="54" r="54"/>
            <a:stretch>
              <a:fillRect/>
            </a:stretch>
          </p:blipFill>
          <p:spPr>
            <a:xfrm>
              <a:off x="39644161" y="1450488"/>
              <a:ext cx="2416282" cy="2418868"/>
            </a:xfrm>
            <a:prstGeom prst="rect">
              <a:avLst/>
            </a:prstGeom>
            <a:ln w="6350" cap="sq">
              <a:noFill/>
              <a:miter lim="800000"/>
            </a:ln>
          </p:spPr>
        </p:pic>
      </p:grp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E75C58A8-87CC-4E28-BB46-E17C0CAA5D62}"/>
              </a:ext>
            </a:extLst>
          </p:cNvPr>
          <p:cNvSpPr/>
          <p:nvPr/>
        </p:nvSpPr>
        <p:spPr>
          <a:xfrm>
            <a:off x="38877858" y="4367616"/>
            <a:ext cx="3829725" cy="954035"/>
          </a:xfrm>
          <a:prstGeom prst="roundRect">
            <a:avLst>
              <a:gd name="adj" fmla="val 44504"/>
            </a:avLst>
          </a:prstGeom>
          <a:solidFill>
            <a:schemeClr val="accent6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3200" b="1" dirty="0">
                <a:solidFill>
                  <a:schemeClr val="bg1"/>
                </a:solidFill>
              </a:rPr>
              <a:t>Please scan QR code </a:t>
            </a:r>
            <a:br>
              <a:rPr lang="en-GB" sz="3200" b="1" dirty="0">
                <a:solidFill>
                  <a:schemeClr val="bg1"/>
                </a:solidFill>
              </a:rPr>
            </a:br>
            <a:r>
              <a:rPr lang="en-GB" sz="3200" b="1" dirty="0">
                <a:solidFill>
                  <a:schemeClr val="bg1"/>
                </a:solidFill>
              </a:rPr>
              <a:t>for full study details</a:t>
            </a:r>
          </a:p>
        </p:txBody>
      </p:sp>
      <p:sp>
        <p:nvSpPr>
          <p:cNvPr id="406" name="Rectangle 405">
            <a:extLst>
              <a:ext uri="{FF2B5EF4-FFF2-40B4-BE49-F238E27FC236}">
                <a16:creationId xmlns:a16="http://schemas.microsoft.com/office/drawing/2014/main" id="{7E65D7D4-9606-4B80-88D4-BAB6BFF0A3B6}"/>
              </a:ext>
            </a:extLst>
          </p:cNvPr>
          <p:cNvSpPr/>
          <p:nvPr/>
        </p:nvSpPr>
        <p:spPr>
          <a:xfrm>
            <a:off x="2084350" y="9221258"/>
            <a:ext cx="703004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100"/>
              </a:spcAft>
              <a:buSzPct val="115000"/>
            </a:pPr>
            <a:r>
              <a:rPr lang="en-GB" sz="4400" b="1" dirty="0">
                <a:solidFill>
                  <a:schemeClr val="accent1"/>
                </a:solidFill>
              </a:rPr>
              <a:t>Key Takeaways</a:t>
            </a:r>
          </a:p>
        </p:txBody>
      </p:sp>
      <p:sp>
        <p:nvSpPr>
          <p:cNvPr id="407" name="Rectangle 406">
            <a:extLst>
              <a:ext uri="{FF2B5EF4-FFF2-40B4-BE49-F238E27FC236}">
                <a16:creationId xmlns:a16="http://schemas.microsoft.com/office/drawing/2014/main" id="{917E03D2-32B5-42F3-BBF1-C4C9AFB98B99}"/>
              </a:ext>
            </a:extLst>
          </p:cNvPr>
          <p:cNvSpPr/>
          <p:nvPr/>
        </p:nvSpPr>
        <p:spPr>
          <a:xfrm>
            <a:off x="1493883" y="5764176"/>
            <a:ext cx="8210984" cy="674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500"/>
              </a:lnSpc>
              <a:spcAft>
                <a:spcPts val="800"/>
              </a:spcAft>
            </a:pPr>
            <a:r>
              <a:rPr lang="en-GB" sz="4400" b="1" dirty="0">
                <a:solidFill>
                  <a:schemeClr val="accent1"/>
                </a:solidFill>
              </a:rPr>
              <a:t>Objective</a:t>
            </a:r>
            <a:r>
              <a:rPr lang="en-GB" sz="4200" b="1" dirty="0">
                <a:solidFill>
                  <a:schemeClr val="accent1"/>
                </a:solidFill>
              </a:rPr>
              <a:t> 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5F8F38E-97ED-4CB3-98B5-B62B368239A8}"/>
              </a:ext>
            </a:extLst>
          </p:cNvPr>
          <p:cNvGrpSpPr/>
          <p:nvPr/>
        </p:nvGrpSpPr>
        <p:grpSpPr>
          <a:xfrm>
            <a:off x="10751019" y="5632190"/>
            <a:ext cx="4254206" cy="892583"/>
            <a:chOff x="10754700" y="5767452"/>
            <a:chExt cx="4254206" cy="892583"/>
          </a:xfrm>
        </p:grpSpPr>
        <p:sp>
          <p:nvSpPr>
            <p:cNvPr id="366" name="Rectangle: Rounded Corners 355">
              <a:extLst>
                <a:ext uri="{FF2B5EF4-FFF2-40B4-BE49-F238E27FC236}">
                  <a16:creationId xmlns:a16="http://schemas.microsoft.com/office/drawing/2014/main" id="{84A70539-A456-4BCC-BA92-31D0D4562F33}"/>
                </a:ext>
              </a:extLst>
            </p:cNvPr>
            <p:cNvSpPr/>
            <p:nvPr/>
          </p:nvSpPr>
          <p:spPr>
            <a:xfrm>
              <a:off x="11473664" y="5889743"/>
              <a:ext cx="3535242" cy="64800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b="1" dirty="0">
                  <a:solidFill>
                    <a:schemeClr val="bg1"/>
                  </a:solidFill>
                </a:rPr>
                <a:t>CONCLUSIONS</a:t>
              </a:r>
            </a:p>
          </p:txBody>
        </p:sp>
        <p:grpSp>
          <p:nvGrpSpPr>
            <p:cNvPr id="367" name="Group 366">
              <a:extLst>
                <a:ext uri="{FF2B5EF4-FFF2-40B4-BE49-F238E27FC236}">
                  <a16:creationId xmlns:a16="http://schemas.microsoft.com/office/drawing/2014/main" id="{C97881AC-F1F1-4B98-8F36-2354274276ED}"/>
                </a:ext>
              </a:extLst>
            </p:cNvPr>
            <p:cNvGrpSpPr/>
            <p:nvPr/>
          </p:nvGrpSpPr>
          <p:grpSpPr>
            <a:xfrm>
              <a:off x="10754700" y="5767452"/>
              <a:ext cx="892583" cy="892583"/>
              <a:chOff x="-1983900" y="6727321"/>
              <a:chExt cx="892583" cy="892583"/>
            </a:xfrm>
          </p:grpSpPr>
          <p:sp>
            <p:nvSpPr>
              <p:cNvPr id="368" name="Oval 367">
                <a:extLst>
                  <a:ext uri="{FF2B5EF4-FFF2-40B4-BE49-F238E27FC236}">
                    <a16:creationId xmlns:a16="http://schemas.microsoft.com/office/drawing/2014/main" id="{894634C6-C473-414B-94D0-1DB826B64B6E}"/>
                  </a:ext>
                </a:extLst>
              </p:cNvPr>
              <p:cNvSpPr/>
              <p:nvPr/>
            </p:nvSpPr>
            <p:spPr>
              <a:xfrm>
                <a:off x="-1983900" y="6727321"/>
                <a:ext cx="892583" cy="89258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50800">
                <a:solidFill>
                  <a:srgbClr val="80007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pic>
            <p:nvPicPr>
              <p:cNvPr id="369" name="Picture 368">
                <a:extLst>
                  <a:ext uri="{FF2B5EF4-FFF2-40B4-BE49-F238E27FC236}">
                    <a16:creationId xmlns:a16="http://schemas.microsoft.com/office/drawing/2014/main" id="{B84E29A7-CA2B-4BE3-A55C-0982F96741C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1750880" y="6893983"/>
                <a:ext cx="426543" cy="544522"/>
              </a:xfrm>
              <a:prstGeom prst="rect">
                <a:avLst/>
              </a:prstGeom>
            </p:spPr>
          </p:pic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28D40D39-3536-4701-B05E-121B7EC241BE}"/>
              </a:ext>
            </a:extLst>
          </p:cNvPr>
          <p:cNvSpPr txBox="1"/>
          <p:nvPr/>
        </p:nvSpPr>
        <p:spPr>
          <a:xfrm>
            <a:off x="39895482" y="1828560"/>
            <a:ext cx="1898096" cy="11079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FF0000"/>
                </a:solidFill>
              </a:rPr>
              <a:t>FPO</a:t>
            </a:r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BCA2D41E-ACA8-45C1-8BC6-55A3EBF3F09D}"/>
              </a:ext>
            </a:extLst>
          </p:cNvPr>
          <p:cNvSpPr/>
          <p:nvPr/>
        </p:nvSpPr>
        <p:spPr>
          <a:xfrm>
            <a:off x="2567346" y="10397557"/>
            <a:ext cx="6136910" cy="1903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300"/>
              </a:lnSpc>
              <a:spcAft>
                <a:spcPts val="800"/>
              </a:spcAft>
              <a:buSzPct val="115000"/>
            </a:pPr>
            <a:r>
              <a:rPr lang="en-GB" sz="3800" b="1" dirty="0">
                <a:solidFill>
                  <a:srgbClr val="56004E"/>
                </a:solidFill>
              </a:rPr>
              <a:t>MOMENTUM Part A results support further clinical investigation of SRP-5051 </a:t>
            </a:r>
          </a:p>
          <a:p>
            <a:pPr algn="ctr">
              <a:lnSpc>
                <a:spcPts val="3300"/>
              </a:lnSpc>
              <a:spcAft>
                <a:spcPts val="800"/>
              </a:spcAft>
              <a:buSzPct val="115000"/>
            </a:pPr>
            <a:endParaRPr lang="en-GB" sz="3800" b="1" spc="-31" dirty="0">
              <a:solidFill>
                <a:srgbClr val="56004E"/>
              </a:solidFill>
            </a:endParaRP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E2F82054-CA73-4CBA-BAB6-F538419E01AA}"/>
              </a:ext>
            </a:extLst>
          </p:cNvPr>
          <p:cNvSpPr txBox="1"/>
          <p:nvPr/>
        </p:nvSpPr>
        <p:spPr>
          <a:xfrm>
            <a:off x="10571254" y="11684630"/>
            <a:ext cx="160153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54274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AE </a:t>
            </a:r>
            <a:r>
              <a:rPr lang="en-US" sz="3200" b="1" dirty="0">
                <a:solidFill>
                  <a:srgbClr val="54274E"/>
                </a:solidFill>
                <a:latin typeface="Calibri" panose="020F0502020204030204"/>
              </a:rPr>
              <a:t>summary</a:t>
            </a:r>
            <a:endParaRPr lang="en-US" sz="3200" spc="-11" baseline="30000" dirty="0">
              <a:solidFill>
                <a:srgbClr val="54274E"/>
              </a:solidFill>
            </a:endParaRPr>
          </a:p>
        </p:txBody>
      </p:sp>
      <p:sp>
        <p:nvSpPr>
          <p:cNvPr id="126" name="Text Placeholder 24">
            <a:extLst>
              <a:ext uri="{FF2B5EF4-FFF2-40B4-BE49-F238E27FC236}">
                <a16:creationId xmlns:a16="http://schemas.microsoft.com/office/drawing/2014/main" id="{38A31BE3-03AA-4BCE-98E0-0795B407C421}"/>
              </a:ext>
            </a:extLst>
          </p:cNvPr>
          <p:cNvSpPr txBox="1">
            <a:spLocks/>
          </p:cNvSpPr>
          <p:nvPr/>
        </p:nvSpPr>
        <p:spPr>
          <a:xfrm>
            <a:off x="12753474" y="31092769"/>
            <a:ext cx="30257490" cy="1806067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3291840" rtl="0" eaLnBrk="1" latinLnBrk="0" hangingPunct="1">
              <a:lnSpc>
                <a:spcPts val="3900"/>
              </a:lnSpc>
              <a:spcBef>
                <a:spcPts val="0"/>
              </a:spcBef>
              <a:buFont typeface="Arial" panose="020B0604020202020204" pitchFamily="34" charset="0"/>
              <a:buNone/>
              <a:defRPr sz="27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219456" indent="-237744" algn="l" defTabSz="3291840" rtl="0" eaLnBrk="1" latinLnBrk="0" hangingPunct="1">
              <a:lnSpc>
                <a:spcPts val="3900"/>
              </a:lnSpc>
              <a:spcBef>
                <a:spcPts val="0"/>
              </a:spcBef>
              <a:buClr>
                <a:schemeClr val="accent2"/>
              </a:buClr>
              <a:buSzPct val="120000"/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384048" algn="l" defTabSz="3291840" rtl="0" eaLnBrk="1" latinLnBrk="0" hangingPunct="1">
              <a:lnSpc>
                <a:spcPts val="3900"/>
              </a:lnSpc>
              <a:spcBef>
                <a:spcPts val="0"/>
              </a:spcBef>
              <a:buSzPct val="80000"/>
              <a:buFont typeface="Arial" panose="020B0604020202020204" pitchFamily="34" charset="0"/>
              <a:buChar char="—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365760" algn="l" defTabSz="3291840" rtl="0" eaLnBrk="1" latinLnBrk="0" hangingPunct="1">
              <a:lnSpc>
                <a:spcPts val="3800"/>
              </a:lnSpc>
              <a:spcBef>
                <a:spcPts val="0"/>
              </a:spcBef>
              <a:buClr>
                <a:schemeClr val="accent2"/>
              </a:buClr>
              <a:buSzPct val="120000"/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365760" algn="l" defTabSz="3291840" rtl="0" eaLnBrk="1" latinLnBrk="0" hangingPunct="1">
              <a:lnSpc>
                <a:spcPts val="3800"/>
              </a:lnSpc>
              <a:spcBef>
                <a:spcPts val="0"/>
              </a:spcBef>
              <a:buClrTx/>
              <a:buSzPct val="80000"/>
              <a:buFont typeface="Arial" panose="020B0604020202020204" pitchFamily="34" charset="0"/>
              <a:buChar char="—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500"/>
              </a:lnSpc>
            </a:pPr>
            <a:r>
              <a:rPr lang="en-US" sz="1800" dirty="0">
                <a:solidFill>
                  <a:schemeClr val="accent2"/>
                </a:solidFill>
              </a:rPr>
              <a:t>ACKNOWLEDGMENTS &amp; DISCLOSURES</a:t>
            </a:r>
          </a:p>
          <a:p>
            <a:pPr>
              <a:lnSpc>
                <a:spcPts val="2200"/>
              </a:lnSpc>
            </a:pPr>
            <a:r>
              <a:rPr lang="en-US" sz="1800" b="0" spc="-1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authors and Sarepta Therapeutics, Inc., thank the patients and their families. Editorial support was provided by </a:t>
            </a:r>
            <a:r>
              <a:rPr lang="en-US" sz="1800" b="0" spc="-1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Paraskevi</a:t>
            </a:r>
            <a:r>
              <a:rPr lang="en-US" sz="1800" b="0" spc="-1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spc="-1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Briassouli</a:t>
            </a:r>
            <a:r>
              <a:rPr lang="en-US" sz="1800" b="0" spc="-11" dirty="0">
                <a:solidFill>
                  <a:schemeClr val="bg1"/>
                </a:solidFill>
                <a:cs typeface="Calibri" panose="020F0502020204030204" pitchFamily="34" charset="0"/>
              </a:rPr>
              <a:t>, PhD, of Eloquent Scientific Solutions, and was funded by Sarepta Therapeutics, Inc. </a:t>
            </a:r>
            <a:r>
              <a:rPr lang="en-GB" sz="1800" spc="-11" dirty="0">
                <a:solidFill>
                  <a:schemeClr val="bg1"/>
                </a:solidFill>
                <a:cs typeface="Calibri" panose="020F0502020204030204" pitchFamily="34" charset="0"/>
              </a:rPr>
              <a:t>Disclosures: </a:t>
            </a:r>
            <a:r>
              <a:rPr lang="en-US" sz="1800" dirty="0">
                <a:solidFill>
                  <a:schemeClr val="bg1"/>
                </a:solidFill>
              </a:rPr>
              <a:t>CC </a:t>
            </a:r>
            <a:r>
              <a:rPr lang="en-US" sz="1800" b="0" dirty="0">
                <a:solidFill>
                  <a:schemeClr val="bg1"/>
                </a:solidFill>
              </a:rPr>
              <a:t>is a site investigator for </a:t>
            </a:r>
            <a:r>
              <a:rPr lang="en-US" sz="1800" b="0" dirty="0" err="1">
                <a:solidFill>
                  <a:schemeClr val="bg1"/>
                </a:solidFill>
              </a:rPr>
              <a:t>Acceleron</a:t>
            </a:r>
            <a:r>
              <a:rPr lang="en-US" sz="1800" b="0" dirty="0">
                <a:solidFill>
                  <a:schemeClr val="bg1"/>
                </a:solidFill>
              </a:rPr>
              <a:t>, AMO, Biogen, </a:t>
            </a:r>
            <a:r>
              <a:rPr lang="en-US" sz="1800" b="0" dirty="0" err="1">
                <a:solidFill>
                  <a:schemeClr val="bg1"/>
                </a:solidFill>
              </a:rPr>
              <a:t>Biomarin</a:t>
            </a:r>
            <a:r>
              <a:rPr lang="en-US" sz="1800" b="0" dirty="0">
                <a:solidFill>
                  <a:schemeClr val="bg1"/>
                </a:solidFill>
              </a:rPr>
              <a:t>, Cytokinetics, GSK, Pfizer, PTC Therapeutics, Roche, Sarepta, and Wave, and has received research support from Biogen, Genzyme, PTC Therapeutics, and Valerian for investigator-initiated grants. He has received fees for advisory functions from AMO, Biogen, Roche, and PTC Therapeutics, and is a data safety monitoring board member for Catabasis and Solid. </a:t>
            </a:r>
            <a:r>
              <a:rPr lang="en-US" sz="1800" dirty="0">
                <a:solidFill>
                  <a:schemeClr val="bg1"/>
                </a:solidFill>
              </a:rPr>
              <a:t>KM </a:t>
            </a:r>
            <a:r>
              <a:rPr lang="en-US" sz="1800" b="0" dirty="0">
                <a:solidFill>
                  <a:schemeClr val="bg1"/>
                </a:solidFill>
              </a:rPr>
              <a:t>has received research support as a site PI from Catabasis, </a:t>
            </a:r>
            <a:r>
              <a:rPr lang="en-US" sz="1800" b="0" dirty="0" err="1">
                <a:solidFill>
                  <a:schemeClr val="bg1"/>
                </a:solidFill>
              </a:rPr>
              <a:t>Italfarmaco</a:t>
            </a:r>
            <a:r>
              <a:rPr lang="en-US" sz="1800" b="0" dirty="0">
                <a:solidFill>
                  <a:schemeClr val="bg1"/>
                </a:solidFill>
              </a:rPr>
              <a:t>, Reata, </a:t>
            </a:r>
            <a:r>
              <a:rPr lang="en-US" sz="1800" b="0" dirty="0" err="1">
                <a:solidFill>
                  <a:schemeClr val="bg1"/>
                </a:solidFill>
              </a:rPr>
              <a:t>Retrotope</a:t>
            </a:r>
            <a:r>
              <a:rPr lang="en-US" sz="1800" b="0" dirty="0">
                <a:solidFill>
                  <a:schemeClr val="bg1"/>
                </a:solidFill>
              </a:rPr>
              <a:t>, </a:t>
            </a:r>
            <a:r>
              <a:rPr lang="en-US" sz="1800" b="0" dirty="0" err="1">
                <a:solidFill>
                  <a:schemeClr val="bg1"/>
                </a:solidFill>
              </a:rPr>
              <a:t>Santhera</a:t>
            </a:r>
            <a:r>
              <a:rPr lang="en-US" sz="1800" b="0" dirty="0">
                <a:solidFill>
                  <a:schemeClr val="bg1"/>
                </a:solidFill>
              </a:rPr>
              <a:t>, and Sarepta. She also has research support from CDC (U01 DD001248) and FARA and NIH (5 U54 NS053672, U24 NS-10718). </a:t>
            </a:r>
            <a:r>
              <a:rPr lang="en-US" sz="1800" dirty="0" err="1">
                <a:solidFill>
                  <a:schemeClr val="bg1"/>
                </a:solidFill>
              </a:rPr>
              <a:t>MvdR</a:t>
            </a:r>
            <a:r>
              <a:rPr lang="en-US" sz="1800" dirty="0">
                <a:solidFill>
                  <a:schemeClr val="bg1"/>
                </a:solidFill>
              </a:rPr>
              <a:t>, EP, XN, JT, NS, JM, IS, and EOR, </a:t>
            </a:r>
            <a:r>
              <a:rPr lang="en-US" sz="1800" b="0" dirty="0">
                <a:solidFill>
                  <a:schemeClr val="bg1"/>
                </a:solidFill>
              </a:rPr>
              <a:t>are or have been employees of Sarepta Therapeutics, Inc, and may own stock in the company. </a:t>
            </a:r>
            <a:r>
              <a:rPr lang="en-US" sz="1800" dirty="0">
                <a:solidFill>
                  <a:schemeClr val="bg1"/>
                </a:solidFill>
              </a:rPr>
              <a:t>HP</a:t>
            </a:r>
            <a:r>
              <a:rPr lang="en-US" sz="1800" b="0" dirty="0">
                <a:solidFill>
                  <a:schemeClr val="bg1"/>
                </a:solidFill>
              </a:rPr>
              <a:t> has received grants from the CDC foundation and research support as a site PI from Catabasis, </a:t>
            </a:r>
            <a:r>
              <a:rPr lang="en-US" sz="1800" b="0" dirty="0" err="1">
                <a:solidFill>
                  <a:schemeClr val="bg1"/>
                </a:solidFill>
              </a:rPr>
              <a:t>Italfarmaco</a:t>
            </a:r>
            <a:r>
              <a:rPr lang="en-US" sz="1800" b="0" dirty="0">
                <a:solidFill>
                  <a:schemeClr val="bg1"/>
                </a:solidFill>
              </a:rPr>
              <a:t>, Pfizer, </a:t>
            </a:r>
            <a:r>
              <a:rPr lang="en-US" sz="1800" b="0" dirty="0" err="1">
                <a:solidFill>
                  <a:schemeClr val="bg1"/>
                </a:solidFill>
              </a:rPr>
              <a:t>Santhera</a:t>
            </a:r>
            <a:r>
              <a:rPr lang="en-US" sz="1800" b="0" dirty="0">
                <a:solidFill>
                  <a:schemeClr val="bg1"/>
                </a:solidFill>
              </a:rPr>
              <a:t>, and Sarepta. Products are investigational only. Previously presented at the Muscular Dystrophy Association Clinical &amp; Scientific Conference, March 13−16,  2022, Nashville, TN.</a:t>
            </a:r>
          </a:p>
          <a:p>
            <a:pPr>
              <a:lnSpc>
                <a:spcPts val="2200"/>
              </a:lnSpc>
            </a:pPr>
            <a:endParaRPr lang="en-US" sz="1800" b="0" dirty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</a:pPr>
            <a:endParaRPr lang="en-US" sz="1800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8" name="Rectangle 287">
            <a:extLst>
              <a:ext uri="{FF2B5EF4-FFF2-40B4-BE49-F238E27FC236}">
                <a16:creationId xmlns:a16="http://schemas.microsoft.com/office/drawing/2014/main" id="{917E03D2-32B5-42F3-BBF1-C4C9AFB98B99}"/>
              </a:ext>
            </a:extLst>
          </p:cNvPr>
          <p:cNvSpPr/>
          <p:nvPr/>
        </p:nvSpPr>
        <p:spPr>
          <a:xfrm>
            <a:off x="2005109" y="6614047"/>
            <a:ext cx="7296071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800" dirty="0"/>
              <a:t>To report results from the Part A dose-finding phase of MOMENTUM (NCT04004065), an ongoing phase 2 study of SRP-5051</a:t>
            </a:r>
          </a:p>
        </p:txBody>
      </p:sp>
      <p:sp>
        <p:nvSpPr>
          <p:cNvPr id="342" name="Text Placeholder 14">
            <a:extLst>
              <a:ext uri="{FF2B5EF4-FFF2-40B4-BE49-F238E27FC236}">
                <a16:creationId xmlns:a16="http://schemas.microsoft.com/office/drawing/2014/main" id="{5534DB50-1F82-48AF-B044-C0B885475B62}"/>
              </a:ext>
            </a:extLst>
          </p:cNvPr>
          <p:cNvSpPr txBox="1">
            <a:spLocks/>
          </p:cNvSpPr>
          <p:nvPr/>
        </p:nvSpPr>
        <p:spPr>
          <a:xfrm>
            <a:off x="13760789" y="10977486"/>
            <a:ext cx="1614235" cy="468141"/>
          </a:xfrm>
          <a:prstGeom prst="rect">
            <a:avLst/>
          </a:prstGeom>
        </p:spPr>
        <p:txBody>
          <a:bodyPr wrap="square" lIns="0" tIns="0" bIns="0" anchor="t" anchorCtr="0">
            <a:spAutoFit/>
          </a:bodyPr>
          <a:lstStyle>
            <a:lvl1pPr marL="0" indent="0" algn="l" defTabSz="3291840" rtl="0" eaLnBrk="1" latinLnBrk="0" hangingPunct="1">
              <a:lnSpc>
                <a:spcPts val="3900"/>
              </a:lnSpc>
              <a:spcBef>
                <a:spcPts val="0"/>
              </a:spcBef>
              <a:buFont typeface="Arial" panose="020B0604020202020204" pitchFamily="34" charset="0"/>
              <a:buNone/>
              <a:defRPr sz="27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219456" indent="-237744" algn="l" defTabSz="3291840" rtl="0" eaLnBrk="1" latinLnBrk="0" hangingPunct="1">
              <a:lnSpc>
                <a:spcPts val="3900"/>
              </a:lnSpc>
              <a:spcBef>
                <a:spcPts val="0"/>
              </a:spcBef>
              <a:buClr>
                <a:schemeClr val="accent2"/>
              </a:buClr>
              <a:buSzPct val="120000"/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384048" algn="l" defTabSz="3291840" rtl="0" eaLnBrk="1" latinLnBrk="0" hangingPunct="1">
              <a:lnSpc>
                <a:spcPts val="3900"/>
              </a:lnSpc>
              <a:spcBef>
                <a:spcPts val="0"/>
              </a:spcBef>
              <a:buSzPct val="80000"/>
              <a:buFont typeface="Arial" panose="020B0604020202020204" pitchFamily="34" charset="0"/>
              <a:buChar char="—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365760" algn="l" defTabSz="3291840" rtl="0" eaLnBrk="1" latinLnBrk="0" hangingPunct="1">
              <a:lnSpc>
                <a:spcPts val="3800"/>
              </a:lnSpc>
              <a:spcBef>
                <a:spcPts val="0"/>
              </a:spcBef>
              <a:buClr>
                <a:schemeClr val="accent2"/>
              </a:buClr>
              <a:buSzPct val="120000"/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365760" algn="l" defTabSz="3291840" rtl="0" eaLnBrk="1" latinLnBrk="0" hangingPunct="1">
              <a:lnSpc>
                <a:spcPts val="3800"/>
              </a:lnSpc>
              <a:spcBef>
                <a:spcPts val="0"/>
              </a:spcBef>
              <a:buClrTx/>
              <a:buSzPct val="80000"/>
              <a:buFont typeface="Arial" panose="020B0604020202020204" pitchFamily="34" charset="0"/>
              <a:buChar char="—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lnSpc>
                <a:spcPts val="3600"/>
              </a:lnSpc>
              <a:spcAft>
                <a:spcPts val="2800"/>
              </a:spcAft>
              <a:buNone/>
            </a:pPr>
            <a:r>
              <a:rPr lang="en-GB" sz="3600" b="1" dirty="0">
                <a:solidFill>
                  <a:srgbClr val="56004E"/>
                </a:solidFill>
              </a:rPr>
              <a:t>Safety</a:t>
            </a:r>
          </a:p>
        </p:txBody>
      </p:sp>
      <p:sp>
        <p:nvSpPr>
          <p:cNvPr id="307" name="Rectangle: Rounded Corners 216">
            <a:extLst>
              <a:ext uri="{FF2B5EF4-FFF2-40B4-BE49-F238E27FC236}">
                <a16:creationId xmlns:a16="http://schemas.microsoft.com/office/drawing/2014/main" id="{55573543-321C-1C4A-98BA-F4A8AA42F606}"/>
              </a:ext>
            </a:extLst>
          </p:cNvPr>
          <p:cNvSpPr/>
          <p:nvPr/>
        </p:nvSpPr>
        <p:spPr>
          <a:xfrm>
            <a:off x="42460374" y="247233"/>
            <a:ext cx="1166212" cy="546352"/>
          </a:xfrm>
          <a:prstGeom prst="roundRect">
            <a:avLst>
              <a:gd name="adj" fmla="val 44504"/>
            </a:avLst>
          </a:prstGeom>
          <a:solidFill>
            <a:schemeClr val="accent6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EP213</a:t>
            </a:r>
          </a:p>
        </p:txBody>
      </p:sp>
      <p:sp>
        <p:nvSpPr>
          <p:cNvPr id="482" name="Rectangle 481">
            <a:extLst>
              <a:ext uri="{FF2B5EF4-FFF2-40B4-BE49-F238E27FC236}">
                <a16:creationId xmlns:a16="http://schemas.microsoft.com/office/drawing/2014/main" id="{A3705784-FD0D-6C4C-B960-797CEDCC02A8}"/>
              </a:ext>
            </a:extLst>
          </p:cNvPr>
          <p:cNvSpPr/>
          <p:nvPr/>
        </p:nvSpPr>
        <p:spPr>
          <a:xfrm>
            <a:off x="711839" y="13624784"/>
            <a:ext cx="9233552" cy="169378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58"/>
          </a:p>
        </p:txBody>
      </p:sp>
      <p:grpSp>
        <p:nvGrpSpPr>
          <p:cNvPr id="433" name="Group 432">
            <a:extLst>
              <a:ext uri="{FF2B5EF4-FFF2-40B4-BE49-F238E27FC236}">
                <a16:creationId xmlns:a16="http://schemas.microsoft.com/office/drawing/2014/main" id="{3114E236-DC6F-CC40-8935-746DA88C6C68}"/>
              </a:ext>
            </a:extLst>
          </p:cNvPr>
          <p:cNvGrpSpPr/>
          <p:nvPr/>
        </p:nvGrpSpPr>
        <p:grpSpPr>
          <a:xfrm>
            <a:off x="877088" y="16726021"/>
            <a:ext cx="8817496" cy="5821140"/>
            <a:chOff x="2910164" y="865820"/>
            <a:chExt cx="5704539" cy="3215646"/>
          </a:xfrm>
        </p:grpSpPr>
        <p:sp>
          <p:nvSpPr>
            <p:cNvPr id="435" name="Parallelogram 434">
              <a:extLst>
                <a:ext uri="{FF2B5EF4-FFF2-40B4-BE49-F238E27FC236}">
                  <a16:creationId xmlns:a16="http://schemas.microsoft.com/office/drawing/2014/main" id="{0B7C28DC-4EC8-DB4C-9628-7C3984B85A38}"/>
                </a:ext>
              </a:extLst>
            </p:cNvPr>
            <p:cNvSpPr/>
            <p:nvPr/>
          </p:nvSpPr>
          <p:spPr>
            <a:xfrm>
              <a:off x="3002859" y="1277932"/>
              <a:ext cx="5382301" cy="572683"/>
            </a:xfrm>
            <a:prstGeom prst="parallelogram">
              <a:avLst>
                <a:gd name="adj" fmla="val 38123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6" name="TextBox 435">
              <a:extLst>
                <a:ext uri="{FF2B5EF4-FFF2-40B4-BE49-F238E27FC236}">
                  <a16:creationId xmlns:a16="http://schemas.microsoft.com/office/drawing/2014/main" id="{2AB61599-A689-F74A-9EFC-85113126633F}"/>
                </a:ext>
              </a:extLst>
            </p:cNvPr>
            <p:cNvSpPr txBox="1"/>
            <p:nvPr/>
          </p:nvSpPr>
          <p:spPr>
            <a:xfrm>
              <a:off x="2918959" y="865820"/>
              <a:ext cx="5695744" cy="849512"/>
            </a:xfrm>
            <a:prstGeom prst="rect">
              <a:avLst/>
            </a:prstGeom>
            <a:solidFill>
              <a:schemeClr val="accent6">
                <a:lumMod val="90000"/>
                <a:lumOff val="10000"/>
              </a:schemeClr>
            </a:solidFill>
          </p:spPr>
          <p:txBody>
            <a:bodyPr wrap="square" lIns="0" tIns="0" rIns="0" bIns="0" rtlCol="0" anchor="ctr">
              <a:noAutofit/>
            </a:bodyPr>
            <a:lstStyle/>
            <a:p>
              <a:pPr algn="ctr" defTabSz="685766">
                <a:spcAft>
                  <a:spcPts val="400"/>
                </a:spcAft>
              </a:pPr>
              <a:r>
                <a:rPr lang="en-US" sz="3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Part A (dose-finding phase): </a:t>
              </a:r>
            </a:p>
            <a:p>
              <a:pPr algn="ctr" defTabSz="685766">
                <a:spcAft>
                  <a:spcPts val="400"/>
                </a:spcAft>
              </a:pPr>
              <a:r>
                <a:rPr lang="en-US" sz="32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12-week, multiple-ascending dose, safety and tolerability study</a:t>
              </a:r>
            </a:p>
          </p:txBody>
        </p:sp>
        <p:sp>
          <p:nvSpPr>
            <p:cNvPr id="437" name="Rectangle 436">
              <a:extLst>
                <a:ext uri="{FF2B5EF4-FFF2-40B4-BE49-F238E27FC236}">
                  <a16:creationId xmlns:a16="http://schemas.microsoft.com/office/drawing/2014/main" id="{89F16B12-1EBD-C043-A555-87DBCC3F96D6}"/>
                </a:ext>
              </a:extLst>
            </p:cNvPr>
            <p:cNvSpPr/>
            <p:nvPr/>
          </p:nvSpPr>
          <p:spPr>
            <a:xfrm>
              <a:off x="3973134" y="2961313"/>
              <a:ext cx="816381" cy="1917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 mg/kg</a:t>
              </a:r>
            </a:p>
          </p:txBody>
        </p:sp>
        <p:sp>
          <p:nvSpPr>
            <p:cNvPr id="438" name="Rectangle 437">
              <a:extLst>
                <a:ext uri="{FF2B5EF4-FFF2-40B4-BE49-F238E27FC236}">
                  <a16:creationId xmlns:a16="http://schemas.microsoft.com/office/drawing/2014/main" id="{D520379C-1E17-AA40-8015-2FB0E5DECF08}"/>
                </a:ext>
              </a:extLst>
            </p:cNvPr>
            <p:cNvSpPr/>
            <p:nvPr/>
          </p:nvSpPr>
          <p:spPr>
            <a:xfrm>
              <a:off x="5123383" y="2663469"/>
              <a:ext cx="816377" cy="1917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20 mg/kg</a:t>
              </a:r>
            </a:p>
          </p:txBody>
        </p:sp>
        <p:sp>
          <p:nvSpPr>
            <p:cNvPr id="439" name="Rectangle 438">
              <a:extLst>
                <a:ext uri="{FF2B5EF4-FFF2-40B4-BE49-F238E27FC236}">
                  <a16:creationId xmlns:a16="http://schemas.microsoft.com/office/drawing/2014/main" id="{8E69007F-661E-5745-BF17-E0AA5C3827B4}"/>
                </a:ext>
              </a:extLst>
            </p:cNvPr>
            <p:cNvSpPr/>
            <p:nvPr/>
          </p:nvSpPr>
          <p:spPr>
            <a:xfrm>
              <a:off x="6281814" y="2348733"/>
              <a:ext cx="816381" cy="1917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30 mg/kg</a:t>
              </a:r>
            </a:p>
          </p:txBody>
        </p:sp>
        <p:sp>
          <p:nvSpPr>
            <p:cNvPr id="440" name="Rectangle 439">
              <a:extLst>
                <a:ext uri="{FF2B5EF4-FFF2-40B4-BE49-F238E27FC236}">
                  <a16:creationId xmlns:a16="http://schemas.microsoft.com/office/drawing/2014/main" id="{039422C0-BFE9-3B43-976A-30EBA18A487C}"/>
                </a:ext>
              </a:extLst>
            </p:cNvPr>
            <p:cNvSpPr/>
            <p:nvPr/>
          </p:nvSpPr>
          <p:spPr>
            <a:xfrm>
              <a:off x="7415173" y="2092073"/>
              <a:ext cx="816377" cy="1917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40 mg/kg</a:t>
              </a:r>
              <a:endParaRPr lang="en-US" b="1" baseline="30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441" name="Straight Connector 440">
              <a:extLst>
                <a:ext uri="{FF2B5EF4-FFF2-40B4-BE49-F238E27FC236}">
                  <a16:creationId xmlns:a16="http://schemas.microsoft.com/office/drawing/2014/main" id="{714FDB3B-4C1B-9B45-B19B-0068172EB24D}"/>
                </a:ext>
              </a:extLst>
            </p:cNvPr>
            <p:cNvCxnSpPr>
              <a:cxnSpLocks/>
            </p:cNvCxnSpPr>
            <p:nvPr/>
          </p:nvCxnSpPr>
          <p:spPr>
            <a:xfrm>
              <a:off x="8286654" y="2063239"/>
              <a:ext cx="0" cy="1344835"/>
            </a:xfrm>
            <a:prstGeom prst="line">
              <a:avLst/>
            </a:prstGeom>
            <a:ln w="22225" cap="sq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Straight Connector 441">
              <a:extLst>
                <a:ext uri="{FF2B5EF4-FFF2-40B4-BE49-F238E27FC236}">
                  <a16:creationId xmlns:a16="http://schemas.microsoft.com/office/drawing/2014/main" id="{D5C1E311-ADEC-E644-835F-1E028EB90B2F}"/>
                </a:ext>
              </a:extLst>
            </p:cNvPr>
            <p:cNvCxnSpPr>
              <a:cxnSpLocks/>
              <a:stCxn id="446" idx="6"/>
            </p:cNvCxnSpPr>
            <p:nvPr/>
          </p:nvCxnSpPr>
          <p:spPr>
            <a:xfrm flipV="1">
              <a:off x="3045165" y="3415066"/>
              <a:ext cx="5241490" cy="8501"/>
            </a:xfrm>
            <a:prstGeom prst="line">
              <a:avLst/>
            </a:prstGeom>
            <a:ln w="22225" cap="sq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3" name="TextBox 442">
              <a:extLst>
                <a:ext uri="{FF2B5EF4-FFF2-40B4-BE49-F238E27FC236}">
                  <a16:creationId xmlns:a16="http://schemas.microsoft.com/office/drawing/2014/main" id="{1606BEB7-B94C-1044-9A34-C118CF170CAB}"/>
                </a:ext>
              </a:extLst>
            </p:cNvPr>
            <p:cNvSpPr txBox="1"/>
            <p:nvPr/>
          </p:nvSpPr>
          <p:spPr>
            <a:xfrm>
              <a:off x="5631721" y="3415388"/>
              <a:ext cx="1043852" cy="1271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750"/>
                </a:lnSpc>
              </a:pPr>
              <a:r>
                <a:rPr lang="en-US">
                  <a:latin typeface="Calibri" panose="020F0502020204030204" pitchFamily="34" charset="0"/>
                  <a:cs typeface="Calibri" panose="020F0502020204030204" pitchFamily="34" charset="0"/>
                </a:rPr>
                <a:t>Q4W dosing</a:t>
              </a:r>
              <a:endParaRPr lang="en-US" baseline="300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4" name="Rectangle 443">
              <a:extLst>
                <a:ext uri="{FF2B5EF4-FFF2-40B4-BE49-F238E27FC236}">
                  <a16:creationId xmlns:a16="http://schemas.microsoft.com/office/drawing/2014/main" id="{71714285-C853-C64F-99F9-A4218AB50C3A}"/>
                </a:ext>
              </a:extLst>
            </p:cNvPr>
            <p:cNvSpPr/>
            <p:nvPr/>
          </p:nvSpPr>
          <p:spPr>
            <a:xfrm>
              <a:off x="3558315" y="3284046"/>
              <a:ext cx="443724" cy="1108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4290" rIns="34290" rtlCol="0" anchor="ctr"/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SRC</a:t>
              </a:r>
            </a:p>
          </p:txBody>
        </p:sp>
        <p:sp>
          <p:nvSpPr>
            <p:cNvPr id="445" name="Pentagon 36">
              <a:extLst>
                <a:ext uri="{FF2B5EF4-FFF2-40B4-BE49-F238E27FC236}">
                  <a16:creationId xmlns:a16="http://schemas.microsoft.com/office/drawing/2014/main" id="{318AB3F3-C785-B043-AFF3-33586D51FA59}"/>
                </a:ext>
              </a:extLst>
            </p:cNvPr>
            <p:cNvSpPr/>
            <p:nvPr/>
          </p:nvSpPr>
          <p:spPr>
            <a:xfrm>
              <a:off x="2946596" y="3581481"/>
              <a:ext cx="5668107" cy="169057"/>
            </a:xfrm>
            <a:prstGeom prst="homePlate">
              <a:avLst>
                <a:gd name="adj" fmla="val 77953"/>
              </a:avLst>
            </a:prstGeom>
            <a:solidFill>
              <a:schemeClr val="accent6">
                <a:lumMod val="90000"/>
                <a:lumOff val="10000"/>
              </a:schemeClr>
            </a:solidFill>
            <a:ln>
              <a:noFill/>
            </a:ln>
          </p:spPr>
          <p:txBody>
            <a:bodyPr wrap="square" lIns="54000" tIns="54000" rIns="54000" bIns="54000" anchor="ctr">
              <a:noAutofit/>
            </a:bodyPr>
            <a:lstStyle/>
            <a:p>
              <a:pPr algn="just" defTabSz="685766">
                <a:lnSpc>
                  <a:spcPct val="90000"/>
                </a:lnSpc>
                <a:defRPr/>
              </a:pPr>
              <a:endParaRPr lang="en-US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6" name="Oval 445">
              <a:extLst>
                <a:ext uri="{FF2B5EF4-FFF2-40B4-BE49-F238E27FC236}">
                  <a16:creationId xmlns:a16="http://schemas.microsoft.com/office/drawing/2014/main" id="{E3DF7695-89D6-EF46-8636-C689FCE7A3FA}"/>
                </a:ext>
              </a:extLst>
            </p:cNvPr>
            <p:cNvSpPr/>
            <p:nvPr/>
          </p:nvSpPr>
          <p:spPr>
            <a:xfrm>
              <a:off x="2910164" y="3356066"/>
              <a:ext cx="135000" cy="1350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7" name="Rectangle 446">
              <a:extLst>
                <a:ext uri="{FF2B5EF4-FFF2-40B4-BE49-F238E27FC236}">
                  <a16:creationId xmlns:a16="http://schemas.microsoft.com/office/drawing/2014/main" id="{BB325F1A-C8A1-254A-BEAA-B0E27D00E4D3}"/>
                </a:ext>
              </a:extLst>
            </p:cNvPr>
            <p:cNvSpPr/>
            <p:nvPr/>
          </p:nvSpPr>
          <p:spPr>
            <a:xfrm>
              <a:off x="2961778" y="3220474"/>
              <a:ext cx="668828" cy="2182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 mg/kg</a:t>
              </a:r>
            </a:p>
          </p:txBody>
        </p:sp>
        <p:cxnSp>
          <p:nvCxnSpPr>
            <p:cNvPr id="450" name="Straight Connector 449">
              <a:extLst>
                <a:ext uri="{FF2B5EF4-FFF2-40B4-BE49-F238E27FC236}">
                  <a16:creationId xmlns:a16="http://schemas.microsoft.com/office/drawing/2014/main" id="{348E57D1-6C9E-CB43-9C86-205CD171735F}"/>
                </a:ext>
              </a:extLst>
            </p:cNvPr>
            <p:cNvCxnSpPr>
              <a:cxnSpLocks/>
              <a:stCxn id="451" idx="6"/>
            </p:cNvCxnSpPr>
            <p:nvPr/>
          </p:nvCxnSpPr>
          <p:spPr>
            <a:xfrm flipV="1">
              <a:off x="4115273" y="3157341"/>
              <a:ext cx="4171381" cy="8501"/>
            </a:xfrm>
            <a:prstGeom prst="line">
              <a:avLst/>
            </a:prstGeom>
            <a:ln w="22225" cap="sq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1" name="Oval 450">
              <a:extLst>
                <a:ext uri="{FF2B5EF4-FFF2-40B4-BE49-F238E27FC236}">
                  <a16:creationId xmlns:a16="http://schemas.microsoft.com/office/drawing/2014/main" id="{3E489674-BCB0-6F4D-BFE6-B43CCC00FF6A}"/>
                </a:ext>
              </a:extLst>
            </p:cNvPr>
            <p:cNvSpPr/>
            <p:nvPr/>
          </p:nvSpPr>
          <p:spPr>
            <a:xfrm>
              <a:off x="3980273" y="3098342"/>
              <a:ext cx="135000" cy="1350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452" name="Straight Connector 451">
              <a:extLst>
                <a:ext uri="{FF2B5EF4-FFF2-40B4-BE49-F238E27FC236}">
                  <a16:creationId xmlns:a16="http://schemas.microsoft.com/office/drawing/2014/main" id="{BA6E2F97-9BBA-3D45-83C6-EB51B79019BC}"/>
                </a:ext>
              </a:extLst>
            </p:cNvPr>
            <p:cNvCxnSpPr>
              <a:cxnSpLocks/>
              <a:stCxn id="453" idx="6"/>
            </p:cNvCxnSpPr>
            <p:nvPr/>
          </p:nvCxnSpPr>
          <p:spPr>
            <a:xfrm flipV="1">
              <a:off x="5241539" y="2855541"/>
              <a:ext cx="3045115" cy="8501"/>
            </a:xfrm>
            <a:prstGeom prst="line">
              <a:avLst/>
            </a:prstGeom>
            <a:ln w="22225" cap="sq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3" name="Oval 452">
              <a:extLst>
                <a:ext uri="{FF2B5EF4-FFF2-40B4-BE49-F238E27FC236}">
                  <a16:creationId xmlns:a16="http://schemas.microsoft.com/office/drawing/2014/main" id="{D6C6FBD2-6EBC-0D4F-B37B-2EBF1F588D27}"/>
                </a:ext>
              </a:extLst>
            </p:cNvPr>
            <p:cNvSpPr/>
            <p:nvPr/>
          </p:nvSpPr>
          <p:spPr>
            <a:xfrm>
              <a:off x="5106539" y="2796542"/>
              <a:ext cx="135000" cy="1350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454" name="Straight Connector 453">
              <a:extLst>
                <a:ext uri="{FF2B5EF4-FFF2-40B4-BE49-F238E27FC236}">
                  <a16:creationId xmlns:a16="http://schemas.microsoft.com/office/drawing/2014/main" id="{08614F53-6CB9-BF42-A425-0EF6E2EA254C}"/>
                </a:ext>
              </a:extLst>
            </p:cNvPr>
            <p:cNvCxnSpPr>
              <a:cxnSpLocks/>
              <a:stCxn id="455" idx="6"/>
            </p:cNvCxnSpPr>
            <p:nvPr/>
          </p:nvCxnSpPr>
          <p:spPr>
            <a:xfrm flipV="1">
              <a:off x="6386748" y="2543466"/>
              <a:ext cx="1899907" cy="8501"/>
            </a:xfrm>
            <a:prstGeom prst="line">
              <a:avLst/>
            </a:prstGeom>
            <a:ln w="22225" cap="sq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5" name="Oval 454">
              <a:extLst>
                <a:ext uri="{FF2B5EF4-FFF2-40B4-BE49-F238E27FC236}">
                  <a16:creationId xmlns:a16="http://schemas.microsoft.com/office/drawing/2014/main" id="{1129374E-3249-9647-B652-4CEC490130E6}"/>
                </a:ext>
              </a:extLst>
            </p:cNvPr>
            <p:cNvSpPr/>
            <p:nvPr/>
          </p:nvSpPr>
          <p:spPr>
            <a:xfrm>
              <a:off x="6251747" y="2484467"/>
              <a:ext cx="135000" cy="1350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456" name="Straight Connector 455">
              <a:extLst>
                <a:ext uri="{FF2B5EF4-FFF2-40B4-BE49-F238E27FC236}">
                  <a16:creationId xmlns:a16="http://schemas.microsoft.com/office/drawing/2014/main" id="{D4D56092-53B4-C04A-8D9E-C8B44E2EF367}"/>
                </a:ext>
              </a:extLst>
            </p:cNvPr>
            <p:cNvCxnSpPr>
              <a:cxnSpLocks/>
              <a:stCxn id="457" idx="6"/>
            </p:cNvCxnSpPr>
            <p:nvPr/>
          </p:nvCxnSpPr>
          <p:spPr>
            <a:xfrm flipV="1">
              <a:off x="7543745" y="2246810"/>
              <a:ext cx="712197" cy="8501"/>
            </a:xfrm>
            <a:prstGeom prst="line">
              <a:avLst/>
            </a:prstGeom>
            <a:ln w="22225" cap="sq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7" name="Oval 456">
              <a:extLst>
                <a:ext uri="{FF2B5EF4-FFF2-40B4-BE49-F238E27FC236}">
                  <a16:creationId xmlns:a16="http://schemas.microsoft.com/office/drawing/2014/main" id="{1F37D9DB-6987-0F4A-ADDA-16E082F15FD2}"/>
                </a:ext>
              </a:extLst>
            </p:cNvPr>
            <p:cNvSpPr/>
            <p:nvPr/>
          </p:nvSpPr>
          <p:spPr>
            <a:xfrm>
              <a:off x="7408745" y="2187811"/>
              <a:ext cx="135000" cy="1350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8" name="Rectangle 457">
              <a:extLst>
                <a:ext uri="{FF2B5EF4-FFF2-40B4-BE49-F238E27FC236}">
                  <a16:creationId xmlns:a16="http://schemas.microsoft.com/office/drawing/2014/main" id="{2FEB58EF-51D8-4947-B0BA-D19952802150}"/>
                </a:ext>
              </a:extLst>
            </p:cNvPr>
            <p:cNvSpPr/>
            <p:nvPr/>
          </p:nvSpPr>
          <p:spPr>
            <a:xfrm rot="2700000">
              <a:off x="8242510" y="2175914"/>
              <a:ext cx="90000" cy="12750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9" name="Rectangle 458">
              <a:extLst>
                <a:ext uri="{FF2B5EF4-FFF2-40B4-BE49-F238E27FC236}">
                  <a16:creationId xmlns:a16="http://schemas.microsoft.com/office/drawing/2014/main" id="{4E1E9771-9C0E-754A-9C83-F919D2D57323}"/>
                </a:ext>
              </a:extLst>
            </p:cNvPr>
            <p:cNvSpPr/>
            <p:nvPr/>
          </p:nvSpPr>
          <p:spPr>
            <a:xfrm rot="2700000">
              <a:off x="5146857" y="3096486"/>
              <a:ext cx="90000" cy="12750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60" name="Rectangle 459">
              <a:extLst>
                <a:ext uri="{FF2B5EF4-FFF2-40B4-BE49-F238E27FC236}">
                  <a16:creationId xmlns:a16="http://schemas.microsoft.com/office/drawing/2014/main" id="{2E0F906A-7826-8D40-AE73-5E1BC4EA8D18}"/>
                </a:ext>
              </a:extLst>
            </p:cNvPr>
            <p:cNvSpPr/>
            <p:nvPr/>
          </p:nvSpPr>
          <p:spPr>
            <a:xfrm rot="2700000">
              <a:off x="7445681" y="2480210"/>
              <a:ext cx="90000" cy="12750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61" name="Rectangle 460">
              <a:extLst>
                <a:ext uri="{FF2B5EF4-FFF2-40B4-BE49-F238E27FC236}">
                  <a16:creationId xmlns:a16="http://schemas.microsoft.com/office/drawing/2014/main" id="{FA2AAF57-C59E-B94E-B24D-A92EC212AB30}"/>
                </a:ext>
              </a:extLst>
            </p:cNvPr>
            <p:cNvSpPr/>
            <p:nvPr/>
          </p:nvSpPr>
          <p:spPr>
            <a:xfrm rot="2700000">
              <a:off x="6296908" y="2789306"/>
              <a:ext cx="90000" cy="12750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62" name="Rectangle 461">
              <a:extLst>
                <a:ext uri="{FF2B5EF4-FFF2-40B4-BE49-F238E27FC236}">
                  <a16:creationId xmlns:a16="http://schemas.microsoft.com/office/drawing/2014/main" id="{B5CD1118-6DC2-F64F-BE32-90DC2AF2CCB6}"/>
                </a:ext>
              </a:extLst>
            </p:cNvPr>
            <p:cNvSpPr/>
            <p:nvPr/>
          </p:nvSpPr>
          <p:spPr>
            <a:xfrm rot="2700000">
              <a:off x="4018857" y="3356917"/>
              <a:ext cx="90000" cy="12750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63" name="Rectangle 462">
              <a:extLst>
                <a:ext uri="{FF2B5EF4-FFF2-40B4-BE49-F238E27FC236}">
                  <a16:creationId xmlns:a16="http://schemas.microsoft.com/office/drawing/2014/main" id="{DCBAF03F-B372-E349-BEF9-43CBAA2C884E}"/>
                </a:ext>
              </a:extLst>
            </p:cNvPr>
            <p:cNvSpPr/>
            <p:nvPr/>
          </p:nvSpPr>
          <p:spPr>
            <a:xfrm>
              <a:off x="4689879" y="3018226"/>
              <a:ext cx="443724" cy="1108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4290" rIns="34290" rtlCol="0" anchor="ctr"/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SRC</a:t>
              </a:r>
            </a:p>
          </p:txBody>
        </p:sp>
        <p:sp>
          <p:nvSpPr>
            <p:cNvPr id="464" name="Rectangle 463">
              <a:extLst>
                <a:ext uri="{FF2B5EF4-FFF2-40B4-BE49-F238E27FC236}">
                  <a16:creationId xmlns:a16="http://schemas.microsoft.com/office/drawing/2014/main" id="{D32AF739-DF33-6B4E-A420-3AC155EEE8A1}"/>
                </a:ext>
              </a:extLst>
            </p:cNvPr>
            <p:cNvSpPr/>
            <p:nvPr/>
          </p:nvSpPr>
          <p:spPr>
            <a:xfrm>
              <a:off x="5835031" y="2710478"/>
              <a:ext cx="443724" cy="1108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4290" rIns="34290" rtlCol="0" anchor="ctr"/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SRC</a:t>
              </a:r>
            </a:p>
          </p:txBody>
        </p:sp>
        <p:sp>
          <p:nvSpPr>
            <p:cNvPr id="465" name="Rectangle 464">
              <a:extLst>
                <a:ext uri="{FF2B5EF4-FFF2-40B4-BE49-F238E27FC236}">
                  <a16:creationId xmlns:a16="http://schemas.microsoft.com/office/drawing/2014/main" id="{3C4684CD-C441-5D4B-873A-A3E657C73D79}"/>
                </a:ext>
              </a:extLst>
            </p:cNvPr>
            <p:cNvSpPr/>
            <p:nvPr/>
          </p:nvSpPr>
          <p:spPr>
            <a:xfrm>
              <a:off x="7000477" y="2405647"/>
              <a:ext cx="443724" cy="1108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4290" rIns="34290" rtlCol="0" anchor="ctr"/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SRC</a:t>
              </a:r>
            </a:p>
          </p:txBody>
        </p:sp>
        <p:sp>
          <p:nvSpPr>
            <p:cNvPr id="466" name="Rectangle 465">
              <a:extLst>
                <a:ext uri="{FF2B5EF4-FFF2-40B4-BE49-F238E27FC236}">
                  <a16:creationId xmlns:a16="http://schemas.microsoft.com/office/drawing/2014/main" id="{DA977E98-4BF3-0B42-8EEB-16FE57705976}"/>
                </a:ext>
              </a:extLst>
            </p:cNvPr>
            <p:cNvSpPr/>
            <p:nvPr/>
          </p:nvSpPr>
          <p:spPr>
            <a:xfrm>
              <a:off x="8063079" y="2002393"/>
              <a:ext cx="443724" cy="1108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4290" rIns="34290" rtlCol="0" anchor="ctr"/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SRC</a:t>
              </a:r>
            </a:p>
          </p:txBody>
        </p:sp>
        <p:sp>
          <p:nvSpPr>
            <p:cNvPr id="467" name="TextBox 466">
              <a:extLst>
                <a:ext uri="{FF2B5EF4-FFF2-40B4-BE49-F238E27FC236}">
                  <a16:creationId xmlns:a16="http://schemas.microsoft.com/office/drawing/2014/main" id="{D366EEEC-0197-014A-A006-411F1FBB00B9}"/>
                </a:ext>
              </a:extLst>
            </p:cNvPr>
            <p:cNvSpPr txBox="1"/>
            <p:nvPr/>
          </p:nvSpPr>
          <p:spPr>
            <a:xfrm>
              <a:off x="2948043" y="3579680"/>
              <a:ext cx="1233116" cy="172658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Screening</a:t>
              </a:r>
            </a:p>
          </p:txBody>
        </p:sp>
        <p:grpSp>
          <p:nvGrpSpPr>
            <p:cNvPr id="468" name="Group 467">
              <a:extLst>
                <a:ext uri="{FF2B5EF4-FFF2-40B4-BE49-F238E27FC236}">
                  <a16:creationId xmlns:a16="http://schemas.microsoft.com/office/drawing/2014/main" id="{7709012C-FA07-9B4E-A0CB-C107569B01A3}"/>
                </a:ext>
              </a:extLst>
            </p:cNvPr>
            <p:cNvGrpSpPr/>
            <p:nvPr/>
          </p:nvGrpSpPr>
          <p:grpSpPr>
            <a:xfrm>
              <a:off x="3342545" y="2140149"/>
              <a:ext cx="2777981" cy="609887"/>
              <a:chOff x="1715192" y="3084827"/>
              <a:chExt cx="2988327" cy="813630"/>
            </a:xfrm>
          </p:grpSpPr>
          <p:cxnSp>
            <p:nvCxnSpPr>
              <p:cNvPr id="479" name="Straight Arrow Connector 478">
                <a:extLst>
                  <a:ext uri="{FF2B5EF4-FFF2-40B4-BE49-F238E27FC236}">
                    <a16:creationId xmlns:a16="http://schemas.microsoft.com/office/drawing/2014/main" id="{35D3A1E7-58FC-CF41-8893-BB2D2AF3DD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49643" y="3634213"/>
                <a:ext cx="1353876" cy="0"/>
              </a:xfrm>
              <a:prstGeom prst="straightConnector1">
                <a:avLst/>
              </a:prstGeom>
              <a:solidFill>
                <a:schemeClr val="tx2"/>
              </a:solidFill>
              <a:ln w="38100">
                <a:solidFill>
                  <a:schemeClr val="accent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0" name="TextBox 479">
                <a:extLst>
                  <a:ext uri="{FF2B5EF4-FFF2-40B4-BE49-F238E27FC236}">
                    <a16:creationId xmlns:a16="http://schemas.microsoft.com/office/drawing/2014/main" id="{08907F73-0519-B84F-9683-DC1285F329E0}"/>
                  </a:ext>
                </a:extLst>
              </p:cNvPr>
              <p:cNvSpPr txBox="1"/>
              <p:nvPr/>
            </p:nvSpPr>
            <p:spPr>
              <a:xfrm>
                <a:off x="1715192" y="3084827"/>
                <a:ext cx="1634452" cy="813630"/>
              </a:xfrm>
              <a:prstGeom prst="rect">
                <a:avLst/>
              </a:prstGeom>
              <a:solidFill>
                <a:schemeClr val="accent6">
                  <a:lumMod val="90000"/>
                  <a:lumOff val="10000"/>
                </a:schemeClr>
              </a:solidFill>
              <a:ln w="6350">
                <a:noFill/>
              </a:ln>
            </p:spPr>
            <p:txBody>
              <a:bodyPr wrap="square" rtlCol="0" anchor="ctr">
                <a:noAutofit/>
              </a:bodyPr>
              <a:lstStyle/>
              <a:p>
                <a:r>
                  <a:rPr lang="en-US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Part A completed at a dose of 30 mg/kg</a:t>
                </a:r>
              </a:p>
            </p:txBody>
          </p:sp>
        </p:grpSp>
        <p:pic>
          <p:nvPicPr>
            <p:cNvPr id="469" name="Picture 468">
              <a:extLst>
                <a:ext uri="{FF2B5EF4-FFF2-40B4-BE49-F238E27FC236}">
                  <a16:creationId xmlns:a16="http://schemas.microsoft.com/office/drawing/2014/main" id="{59792DCF-188E-3144-8BAA-EF70D799371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alphaModFix amt="35000"/>
            </a:blip>
            <a:stretch>
              <a:fillRect/>
            </a:stretch>
          </p:blipFill>
          <p:spPr>
            <a:xfrm>
              <a:off x="7378667" y="2102072"/>
              <a:ext cx="826646" cy="264135"/>
            </a:xfrm>
            <a:prstGeom prst="rect">
              <a:avLst/>
            </a:prstGeom>
            <a:solidFill>
              <a:schemeClr val="bg2">
                <a:lumMod val="20000"/>
                <a:lumOff val="80000"/>
                <a:alpha val="0"/>
              </a:schemeClr>
            </a:solidFill>
          </p:spPr>
        </p:pic>
        <p:sp>
          <p:nvSpPr>
            <p:cNvPr id="470" name="TextBox 469">
              <a:extLst>
                <a:ext uri="{FF2B5EF4-FFF2-40B4-BE49-F238E27FC236}">
                  <a16:creationId xmlns:a16="http://schemas.microsoft.com/office/drawing/2014/main" id="{DBDF45CB-4C87-6042-BF3E-3E9D8054172B}"/>
                </a:ext>
              </a:extLst>
            </p:cNvPr>
            <p:cNvSpPr txBox="1"/>
            <p:nvPr/>
          </p:nvSpPr>
          <p:spPr>
            <a:xfrm>
              <a:off x="7131295" y="3579680"/>
              <a:ext cx="1233116" cy="172658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en-US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End of Part A</a:t>
              </a:r>
            </a:p>
          </p:txBody>
        </p:sp>
        <p:grpSp>
          <p:nvGrpSpPr>
            <p:cNvPr id="471" name="Group 470">
              <a:extLst>
                <a:ext uri="{FF2B5EF4-FFF2-40B4-BE49-F238E27FC236}">
                  <a16:creationId xmlns:a16="http://schemas.microsoft.com/office/drawing/2014/main" id="{A7A44C72-293E-1740-B4E0-55ABE321F523}"/>
                </a:ext>
              </a:extLst>
            </p:cNvPr>
            <p:cNvGrpSpPr/>
            <p:nvPr/>
          </p:nvGrpSpPr>
          <p:grpSpPr>
            <a:xfrm>
              <a:off x="4038534" y="3724427"/>
              <a:ext cx="3992902" cy="357039"/>
              <a:chOff x="4513901" y="3723522"/>
              <a:chExt cx="3992902" cy="357039"/>
            </a:xfrm>
          </p:grpSpPr>
          <p:grpSp>
            <p:nvGrpSpPr>
              <p:cNvPr id="472" name="Group 471">
                <a:extLst>
                  <a:ext uri="{FF2B5EF4-FFF2-40B4-BE49-F238E27FC236}">
                    <a16:creationId xmlns:a16="http://schemas.microsoft.com/office/drawing/2014/main" id="{07F16B74-B3D5-3144-8D59-B68D0B7B98C6}"/>
                  </a:ext>
                </a:extLst>
              </p:cNvPr>
              <p:cNvGrpSpPr/>
              <p:nvPr/>
            </p:nvGrpSpPr>
            <p:grpSpPr>
              <a:xfrm>
                <a:off x="4513901" y="3723522"/>
                <a:ext cx="2533497" cy="357039"/>
                <a:chOff x="3901550" y="4964696"/>
                <a:chExt cx="3377996" cy="476052"/>
              </a:xfrm>
            </p:grpSpPr>
            <p:sp>
              <p:nvSpPr>
                <p:cNvPr id="475" name="Oval 474">
                  <a:extLst>
                    <a:ext uri="{FF2B5EF4-FFF2-40B4-BE49-F238E27FC236}">
                      <a16:creationId xmlns:a16="http://schemas.microsoft.com/office/drawing/2014/main" id="{A932FCE3-1118-C840-8008-E3FF7F8ADDB8}"/>
                    </a:ext>
                  </a:extLst>
                </p:cNvPr>
                <p:cNvSpPr/>
                <p:nvPr/>
              </p:nvSpPr>
              <p:spPr>
                <a:xfrm>
                  <a:off x="3901550" y="5112723"/>
                  <a:ext cx="180000" cy="1800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76" name="TextBox 475">
                  <a:extLst>
                    <a:ext uri="{FF2B5EF4-FFF2-40B4-BE49-F238E27FC236}">
                      <a16:creationId xmlns:a16="http://schemas.microsoft.com/office/drawing/2014/main" id="{AC4570C0-7715-2944-A41E-0B83F7FD8529}"/>
                    </a:ext>
                  </a:extLst>
                </p:cNvPr>
                <p:cNvSpPr txBox="1"/>
                <p:nvPr/>
              </p:nvSpPr>
              <p:spPr>
                <a:xfrm>
                  <a:off x="5635390" y="5066708"/>
                  <a:ext cx="1644156" cy="272030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defTabSz="685783">
                    <a:defRPr/>
                  </a:pPr>
                  <a:r>
                    <a:rPr lang="en-GB" kern="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Week 12 biopsy</a:t>
                  </a:r>
                </a:p>
              </p:txBody>
            </p:sp>
            <p:sp>
              <p:nvSpPr>
                <p:cNvPr id="477" name="TextBox 476">
                  <a:extLst>
                    <a:ext uri="{FF2B5EF4-FFF2-40B4-BE49-F238E27FC236}">
                      <a16:creationId xmlns:a16="http://schemas.microsoft.com/office/drawing/2014/main" id="{B3637002-703A-B943-B4BC-C2F10C503DE4}"/>
                    </a:ext>
                  </a:extLst>
                </p:cNvPr>
                <p:cNvSpPr txBox="1"/>
                <p:nvPr/>
              </p:nvSpPr>
              <p:spPr>
                <a:xfrm>
                  <a:off x="4090733" y="4964696"/>
                  <a:ext cx="1327528" cy="476052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defTabSz="685783">
                    <a:defRPr/>
                  </a:pPr>
                  <a:r>
                    <a:rPr lang="en-GB" ker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Baseline biopsy</a:t>
                  </a:r>
                </a:p>
              </p:txBody>
            </p:sp>
            <p:sp>
              <p:nvSpPr>
                <p:cNvPr id="478" name="Rectangle 477">
                  <a:extLst>
                    <a:ext uri="{FF2B5EF4-FFF2-40B4-BE49-F238E27FC236}">
                      <a16:creationId xmlns:a16="http://schemas.microsoft.com/office/drawing/2014/main" id="{3C31DFC0-C299-4548-8F85-967ED2654CE1}"/>
                    </a:ext>
                  </a:extLst>
                </p:cNvPr>
                <p:cNvSpPr/>
                <p:nvPr/>
              </p:nvSpPr>
              <p:spPr>
                <a:xfrm rot="2700000">
                  <a:off x="5468661" y="5117719"/>
                  <a:ext cx="120000" cy="170008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solidFill>
                    <a:schemeClr val="accent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473" name="TextBox 472">
                <a:extLst>
                  <a:ext uri="{FF2B5EF4-FFF2-40B4-BE49-F238E27FC236}">
                    <a16:creationId xmlns:a16="http://schemas.microsoft.com/office/drawing/2014/main" id="{9FA7E944-0052-1141-BC46-1CEA82B534DE}"/>
                  </a:ext>
                </a:extLst>
              </p:cNvPr>
              <p:cNvSpPr txBox="1"/>
              <p:nvPr/>
            </p:nvSpPr>
            <p:spPr>
              <a:xfrm>
                <a:off x="6978569" y="3787216"/>
                <a:ext cx="1528234" cy="20402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defTabSz="685783">
                  <a:defRPr/>
                </a:pPr>
                <a:r>
                  <a:rPr lang="en-GB" kern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Week 12 or 24 biopsy</a:t>
                </a:r>
              </a:p>
            </p:txBody>
          </p:sp>
          <p:sp>
            <p:nvSpPr>
              <p:cNvPr id="474" name="Rectangle 473">
                <a:extLst>
                  <a:ext uri="{FF2B5EF4-FFF2-40B4-BE49-F238E27FC236}">
                    <a16:creationId xmlns:a16="http://schemas.microsoft.com/office/drawing/2014/main" id="{33EC1F9B-30C9-AC44-9FCC-1D677817772B}"/>
                  </a:ext>
                </a:extLst>
              </p:cNvPr>
              <p:cNvSpPr/>
              <p:nvPr/>
            </p:nvSpPr>
            <p:spPr>
              <a:xfrm rot="2700000">
                <a:off x="6853522" y="3825475"/>
                <a:ext cx="90000" cy="12750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642" name="Rectangle 641">
            <a:extLst>
              <a:ext uri="{FF2B5EF4-FFF2-40B4-BE49-F238E27FC236}">
                <a16:creationId xmlns:a16="http://schemas.microsoft.com/office/drawing/2014/main" id="{F5F952A6-E113-554F-923C-8494C4FB8067}"/>
              </a:ext>
            </a:extLst>
          </p:cNvPr>
          <p:cNvSpPr/>
          <p:nvPr/>
        </p:nvSpPr>
        <p:spPr>
          <a:xfrm>
            <a:off x="1051606" y="23539369"/>
            <a:ext cx="8738805" cy="7125027"/>
          </a:xfrm>
          <a:prstGeom prst="rect">
            <a:avLst/>
          </a:prstGeom>
        </p:spPr>
        <p:txBody>
          <a:bodyPr wrap="square" lIns="0" tIns="0" rIns="182880" bIns="228600">
            <a:spAutoFit/>
          </a:bodyPr>
          <a:lstStyle/>
          <a:p>
            <a:pPr defTabSz="914377">
              <a:buClr>
                <a:schemeClr val="accent2"/>
              </a:buClr>
              <a:buSzPct val="120000"/>
              <a:defRPr/>
            </a:pPr>
            <a:r>
              <a:rPr lang="en-GB" sz="2800" b="1" dirty="0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Study population</a:t>
            </a:r>
          </a:p>
          <a:p>
            <a:pPr defTabSz="914377">
              <a:buClr>
                <a:schemeClr val="accent2"/>
              </a:buClr>
              <a:buSzPct val="120000"/>
              <a:defRPr/>
            </a:pPr>
            <a:endParaRPr lang="en-GB" sz="2800" b="1" dirty="0">
              <a:solidFill>
                <a:schemeClr val="accent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377">
              <a:buClr>
                <a:schemeClr val="accent2"/>
              </a:buClr>
              <a:buSzPct val="120000"/>
              <a:defRPr/>
            </a:pPr>
            <a:endParaRPr lang="en-GB" sz="2800" b="1" dirty="0">
              <a:solidFill>
                <a:schemeClr val="accent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377">
              <a:buClr>
                <a:schemeClr val="accent2"/>
              </a:buClr>
              <a:buSzPct val="120000"/>
              <a:defRPr/>
            </a:pPr>
            <a:endParaRPr lang="en-GB" sz="2800" b="1" dirty="0">
              <a:solidFill>
                <a:schemeClr val="accent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377">
              <a:buClr>
                <a:schemeClr val="accent2"/>
              </a:buClr>
              <a:buSzPct val="120000"/>
              <a:defRPr/>
            </a:pPr>
            <a:endParaRPr lang="en-GB" sz="2800" b="1" dirty="0">
              <a:solidFill>
                <a:schemeClr val="accent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377">
              <a:buClr>
                <a:schemeClr val="accent2"/>
              </a:buClr>
              <a:buSzPct val="120000"/>
              <a:defRPr/>
            </a:pPr>
            <a:endParaRPr lang="en-GB" sz="2800" b="1" dirty="0">
              <a:solidFill>
                <a:schemeClr val="accent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377">
              <a:buClr>
                <a:schemeClr val="accent2"/>
              </a:buClr>
              <a:buSzPct val="120000"/>
              <a:defRPr/>
            </a:pPr>
            <a:endParaRPr lang="en-GB" sz="2800" b="1" dirty="0">
              <a:solidFill>
                <a:schemeClr val="accent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377">
              <a:buClr>
                <a:schemeClr val="accent2"/>
              </a:buClr>
              <a:buSzPct val="120000"/>
              <a:defRPr/>
            </a:pPr>
            <a:endParaRPr lang="en-GB" sz="2800" b="1" dirty="0">
              <a:solidFill>
                <a:schemeClr val="accent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377">
              <a:buClr>
                <a:schemeClr val="accent2"/>
              </a:buClr>
              <a:buSzPct val="120000"/>
              <a:defRPr/>
            </a:pPr>
            <a:endParaRPr lang="en-GB" sz="2800" b="1" dirty="0">
              <a:solidFill>
                <a:schemeClr val="accent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377">
              <a:buClr>
                <a:schemeClr val="accent2"/>
              </a:buClr>
              <a:buSzPct val="120000"/>
              <a:defRPr/>
            </a:pPr>
            <a:r>
              <a:rPr lang="en-GB" sz="2800" b="1" dirty="0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Primary endpoints: </a:t>
            </a:r>
          </a:p>
          <a:p>
            <a:pPr marL="457200" indent="-457200" defTabSz="914377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AEs and clinically significant laboratory abnormalities</a:t>
            </a:r>
          </a:p>
          <a:p>
            <a:pPr defTabSz="914377">
              <a:buClr>
                <a:schemeClr val="accent2"/>
              </a:buClr>
              <a:buSzPct val="120000"/>
              <a:defRPr/>
            </a:pPr>
            <a:r>
              <a:rPr lang="en-GB" sz="2800" b="1" dirty="0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Other endpoints:</a:t>
            </a:r>
          </a:p>
          <a:p>
            <a:pPr marL="457200" indent="-457200" defTabSz="914377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Change from baseline at week 12 in exon skipping level</a:t>
            </a:r>
          </a:p>
          <a:p>
            <a:pPr marL="457200" indent="-457200" defTabSz="914377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Change from baseline at week 12 in dystrophin production</a:t>
            </a:r>
          </a:p>
          <a:p>
            <a:pPr marL="457200" indent="-457200" defTabSz="914377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Pharmacokinetics</a:t>
            </a:r>
          </a:p>
        </p:txBody>
      </p:sp>
      <p:sp>
        <p:nvSpPr>
          <p:cNvPr id="660" name="Rectangle 659">
            <a:extLst>
              <a:ext uri="{FF2B5EF4-FFF2-40B4-BE49-F238E27FC236}">
                <a16:creationId xmlns:a16="http://schemas.microsoft.com/office/drawing/2014/main" id="{EEF3CDA4-8E15-364E-B301-A454DD28F1E1}"/>
              </a:ext>
            </a:extLst>
          </p:cNvPr>
          <p:cNvSpPr/>
          <p:nvPr/>
        </p:nvSpPr>
        <p:spPr>
          <a:xfrm>
            <a:off x="1774105" y="15071070"/>
            <a:ext cx="7639114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400"/>
              </a:lnSpc>
            </a:pPr>
            <a:r>
              <a:rPr lang="en-GB" sz="32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Phase 2, open-label, non-randomized, two-part dose determination and expansion study of SRP-5051 in patients with DMD</a:t>
            </a:r>
            <a:endParaRPr lang="en-US" sz="32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C9E6FC06-DB0B-4996-9060-C96A1507F414}"/>
              </a:ext>
            </a:extLst>
          </p:cNvPr>
          <p:cNvSpPr txBox="1"/>
          <p:nvPr/>
        </p:nvSpPr>
        <p:spPr>
          <a:xfrm>
            <a:off x="27174148" y="10699010"/>
            <a:ext cx="15904028" cy="64633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3600" b="1" dirty="0">
                <a:solidFill>
                  <a:srgbClr val="56004E"/>
                </a:solidFill>
              </a:rPr>
              <a:t>Exon skipping and dystrophin production</a:t>
            </a:r>
          </a:p>
        </p:txBody>
      </p:sp>
      <p:grpSp>
        <p:nvGrpSpPr>
          <p:cNvPr id="643" name="Group 642">
            <a:extLst>
              <a:ext uri="{FF2B5EF4-FFF2-40B4-BE49-F238E27FC236}">
                <a16:creationId xmlns:a16="http://schemas.microsoft.com/office/drawing/2014/main" id="{E21E8679-5768-4548-9DC3-06A8EA696C40}"/>
              </a:ext>
            </a:extLst>
          </p:cNvPr>
          <p:cNvGrpSpPr/>
          <p:nvPr/>
        </p:nvGrpSpPr>
        <p:grpSpPr>
          <a:xfrm>
            <a:off x="10496726" y="10779728"/>
            <a:ext cx="3182677" cy="892583"/>
            <a:chOff x="1023496" y="13962093"/>
            <a:chExt cx="3182677" cy="892583"/>
          </a:xfrm>
        </p:grpSpPr>
        <p:sp>
          <p:nvSpPr>
            <p:cNvPr id="644" name="Rectangle: Rounded Corners 355">
              <a:extLst>
                <a:ext uri="{FF2B5EF4-FFF2-40B4-BE49-F238E27FC236}">
                  <a16:creationId xmlns:a16="http://schemas.microsoft.com/office/drawing/2014/main" id="{E2E931DF-1115-F149-A990-102BD0CD104E}"/>
                </a:ext>
              </a:extLst>
            </p:cNvPr>
            <p:cNvSpPr/>
            <p:nvPr/>
          </p:nvSpPr>
          <p:spPr>
            <a:xfrm>
              <a:off x="1773760" y="14099331"/>
              <a:ext cx="2432413" cy="64800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b="1" dirty="0">
                  <a:solidFill>
                    <a:schemeClr val="bg1"/>
                  </a:solidFill>
                </a:rPr>
                <a:t>RESULTS</a:t>
              </a:r>
            </a:p>
          </p:txBody>
        </p:sp>
        <p:grpSp>
          <p:nvGrpSpPr>
            <p:cNvPr id="645" name="Group 644">
              <a:extLst>
                <a:ext uri="{FF2B5EF4-FFF2-40B4-BE49-F238E27FC236}">
                  <a16:creationId xmlns:a16="http://schemas.microsoft.com/office/drawing/2014/main" id="{EE46B6AA-1E31-434B-82AC-D4615E1D57EA}"/>
                </a:ext>
              </a:extLst>
            </p:cNvPr>
            <p:cNvGrpSpPr/>
            <p:nvPr/>
          </p:nvGrpSpPr>
          <p:grpSpPr>
            <a:xfrm>
              <a:off x="1023496" y="13962093"/>
              <a:ext cx="892583" cy="892583"/>
              <a:chOff x="-5061062" y="15897897"/>
              <a:chExt cx="1054458" cy="1054458"/>
            </a:xfrm>
          </p:grpSpPr>
          <p:sp>
            <p:nvSpPr>
              <p:cNvPr id="646" name="Oval 645">
                <a:extLst>
                  <a:ext uri="{FF2B5EF4-FFF2-40B4-BE49-F238E27FC236}">
                    <a16:creationId xmlns:a16="http://schemas.microsoft.com/office/drawing/2014/main" id="{012EB301-DDF5-7B4D-9403-A2A698BE45EF}"/>
                  </a:ext>
                </a:extLst>
              </p:cNvPr>
              <p:cNvSpPr/>
              <p:nvPr/>
            </p:nvSpPr>
            <p:spPr>
              <a:xfrm>
                <a:off x="-5061062" y="15897897"/>
                <a:ext cx="1054458" cy="105445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50800">
                <a:solidFill>
                  <a:srgbClr val="80007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7258" dirty="0"/>
              </a:p>
            </p:txBody>
          </p:sp>
          <p:grpSp>
            <p:nvGrpSpPr>
              <p:cNvPr id="647" name="Group 646">
                <a:extLst>
                  <a:ext uri="{FF2B5EF4-FFF2-40B4-BE49-F238E27FC236}">
                    <a16:creationId xmlns:a16="http://schemas.microsoft.com/office/drawing/2014/main" id="{FCE6371D-22F1-C64C-8D54-351B7667092C}"/>
                  </a:ext>
                </a:extLst>
              </p:cNvPr>
              <p:cNvGrpSpPr/>
              <p:nvPr/>
            </p:nvGrpSpPr>
            <p:grpSpPr>
              <a:xfrm>
                <a:off x="-4805565" y="16017805"/>
                <a:ext cx="543465" cy="750639"/>
                <a:chOff x="-4798085" y="16017805"/>
                <a:chExt cx="543465" cy="750639"/>
              </a:xfrm>
            </p:grpSpPr>
            <p:sp>
              <p:nvSpPr>
                <p:cNvPr id="648" name="Freeform 28">
                  <a:extLst>
                    <a:ext uri="{FF2B5EF4-FFF2-40B4-BE49-F238E27FC236}">
                      <a16:creationId xmlns:a16="http://schemas.microsoft.com/office/drawing/2014/main" id="{4F4A00AF-568C-9342-8E43-8225E8F8B28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4667861" y="16017805"/>
                  <a:ext cx="255639" cy="125785"/>
                </a:xfrm>
                <a:custGeom>
                  <a:avLst/>
                  <a:gdLst>
                    <a:gd name="T0" fmla="*/ 52 w 104"/>
                    <a:gd name="T1" fmla="*/ 51 h 51"/>
                    <a:gd name="T2" fmla="*/ 5 w 104"/>
                    <a:gd name="T3" fmla="*/ 51 h 51"/>
                    <a:gd name="T4" fmla="*/ 1 w 104"/>
                    <a:gd name="T5" fmla="*/ 47 h 51"/>
                    <a:gd name="T6" fmla="*/ 17 w 104"/>
                    <a:gd name="T7" fmla="*/ 35 h 51"/>
                    <a:gd name="T8" fmla="*/ 27 w 104"/>
                    <a:gd name="T9" fmla="*/ 24 h 51"/>
                    <a:gd name="T10" fmla="*/ 28 w 104"/>
                    <a:gd name="T11" fmla="*/ 15 h 51"/>
                    <a:gd name="T12" fmla="*/ 55 w 104"/>
                    <a:gd name="T13" fmla="*/ 1 h 51"/>
                    <a:gd name="T14" fmla="*/ 77 w 104"/>
                    <a:gd name="T15" fmla="*/ 18 h 51"/>
                    <a:gd name="T16" fmla="*/ 77 w 104"/>
                    <a:gd name="T17" fmla="*/ 26 h 51"/>
                    <a:gd name="T18" fmla="*/ 84 w 104"/>
                    <a:gd name="T19" fmla="*/ 34 h 51"/>
                    <a:gd name="T20" fmla="*/ 88 w 104"/>
                    <a:gd name="T21" fmla="*/ 35 h 51"/>
                    <a:gd name="T22" fmla="*/ 104 w 104"/>
                    <a:gd name="T23" fmla="*/ 47 h 51"/>
                    <a:gd name="T24" fmla="*/ 99 w 104"/>
                    <a:gd name="T25" fmla="*/ 51 h 51"/>
                    <a:gd name="T26" fmla="*/ 52 w 104"/>
                    <a:gd name="T27" fmla="*/ 51 h 51"/>
                    <a:gd name="T28" fmla="*/ 52 w 104"/>
                    <a:gd name="T29" fmla="*/ 13 h 51"/>
                    <a:gd name="T30" fmla="*/ 45 w 104"/>
                    <a:gd name="T31" fmla="*/ 20 h 51"/>
                    <a:gd name="T32" fmla="*/ 52 w 104"/>
                    <a:gd name="T33" fmla="*/ 27 h 51"/>
                    <a:gd name="T34" fmla="*/ 59 w 104"/>
                    <a:gd name="T35" fmla="*/ 20 h 51"/>
                    <a:gd name="T36" fmla="*/ 52 w 104"/>
                    <a:gd name="T37" fmla="*/ 13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04" h="51">
                      <a:moveTo>
                        <a:pt x="52" y="51"/>
                      </a:moveTo>
                      <a:cubicBezTo>
                        <a:pt x="37" y="51"/>
                        <a:pt x="21" y="51"/>
                        <a:pt x="5" y="51"/>
                      </a:cubicBezTo>
                      <a:cubicBezTo>
                        <a:pt x="1" y="51"/>
                        <a:pt x="0" y="50"/>
                        <a:pt x="1" y="47"/>
                      </a:cubicBezTo>
                      <a:cubicBezTo>
                        <a:pt x="3" y="41"/>
                        <a:pt x="8" y="37"/>
                        <a:pt x="17" y="35"/>
                      </a:cubicBezTo>
                      <a:cubicBezTo>
                        <a:pt x="26" y="33"/>
                        <a:pt x="27" y="31"/>
                        <a:pt x="27" y="24"/>
                      </a:cubicBezTo>
                      <a:cubicBezTo>
                        <a:pt x="27" y="21"/>
                        <a:pt x="27" y="18"/>
                        <a:pt x="28" y="15"/>
                      </a:cubicBezTo>
                      <a:cubicBezTo>
                        <a:pt x="30" y="6"/>
                        <a:pt x="42" y="0"/>
                        <a:pt x="55" y="1"/>
                      </a:cubicBezTo>
                      <a:cubicBezTo>
                        <a:pt x="67" y="2"/>
                        <a:pt x="77" y="9"/>
                        <a:pt x="77" y="18"/>
                      </a:cubicBezTo>
                      <a:cubicBezTo>
                        <a:pt x="77" y="21"/>
                        <a:pt x="77" y="24"/>
                        <a:pt x="77" y="26"/>
                      </a:cubicBezTo>
                      <a:cubicBezTo>
                        <a:pt x="77" y="30"/>
                        <a:pt x="80" y="33"/>
                        <a:pt x="84" y="34"/>
                      </a:cubicBezTo>
                      <a:cubicBezTo>
                        <a:pt x="86" y="34"/>
                        <a:pt x="87" y="35"/>
                        <a:pt x="88" y="35"/>
                      </a:cubicBezTo>
                      <a:cubicBezTo>
                        <a:pt x="97" y="36"/>
                        <a:pt x="102" y="41"/>
                        <a:pt x="104" y="47"/>
                      </a:cubicBezTo>
                      <a:cubicBezTo>
                        <a:pt x="104" y="50"/>
                        <a:pt x="104" y="51"/>
                        <a:pt x="99" y="51"/>
                      </a:cubicBezTo>
                      <a:cubicBezTo>
                        <a:pt x="84" y="51"/>
                        <a:pt x="68" y="51"/>
                        <a:pt x="52" y="51"/>
                      </a:cubicBezTo>
                      <a:close/>
                      <a:moveTo>
                        <a:pt x="52" y="13"/>
                      </a:moveTo>
                      <a:cubicBezTo>
                        <a:pt x="48" y="13"/>
                        <a:pt x="45" y="16"/>
                        <a:pt x="45" y="20"/>
                      </a:cubicBezTo>
                      <a:cubicBezTo>
                        <a:pt x="45" y="24"/>
                        <a:pt x="49" y="27"/>
                        <a:pt x="52" y="27"/>
                      </a:cubicBezTo>
                      <a:cubicBezTo>
                        <a:pt x="56" y="27"/>
                        <a:pt x="60" y="23"/>
                        <a:pt x="59" y="20"/>
                      </a:cubicBezTo>
                      <a:cubicBezTo>
                        <a:pt x="59" y="16"/>
                        <a:pt x="56" y="13"/>
                        <a:pt x="52" y="13"/>
                      </a:cubicBezTo>
                      <a:close/>
                    </a:path>
                  </a:pathLst>
                </a:custGeom>
                <a:solidFill>
                  <a:srgbClr val="E5B5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7258" dirty="0"/>
                </a:p>
              </p:txBody>
            </p:sp>
            <p:sp>
              <p:nvSpPr>
                <p:cNvPr id="649" name="Freeform 29">
                  <a:extLst>
                    <a:ext uri="{FF2B5EF4-FFF2-40B4-BE49-F238E27FC236}">
                      <a16:creationId xmlns:a16="http://schemas.microsoft.com/office/drawing/2014/main" id="{777D3F6F-6AAA-9E4D-90D4-4CA390C7ECE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4798085" y="16133601"/>
                  <a:ext cx="523857" cy="602658"/>
                </a:xfrm>
                <a:custGeom>
                  <a:avLst/>
                  <a:gdLst>
                    <a:gd name="T0" fmla="*/ 109 w 213"/>
                    <a:gd name="T1" fmla="*/ 228 h 244"/>
                    <a:gd name="T2" fmla="*/ 20 w 213"/>
                    <a:gd name="T3" fmla="*/ 228 h 244"/>
                    <a:gd name="T4" fmla="*/ 17 w 213"/>
                    <a:gd name="T5" fmla="*/ 226 h 244"/>
                    <a:gd name="T6" fmla="*/ 16 w 213"/>
                    <a:gd name="T7" fmla="*/ 224 h 244"/>
                    <a:gd name="T8" fmla="*/ 16 w 213"/>
                    <a:gd name="T9" fmla="*/ 19 h 244"/>
                    <a:gd name="T10" fmla="*/ 17 w 213"/>
                    <a:gd name="T11" fmla="*/ 17 h 244"/>
                    <a:gd name="T12" fmla="*/ 20 w 213"/>
                    <a:gd name="T13" fmla="*/ 16 h 244"/>
                    <a:gd name="T14" fmla="*/ 193 w 213"/>
                    <a:gd name="T15" fmla="*/ 16 h 244"/>
                    <a:gd name="T16" fmla="*/ 196 w 213"/>
                    <a:gd name="T17" fmla="*/ 17 h 244"/>
                    <a:gd name="T18" fmla="*/ 197 w 213"/>
                    <a:gd name="T19" fmla="*/ 19 h 244"/>
                    <a:gd name="T20" fmla="*/ 197 w 213"/>
                    <a:gd name="T21" fmla="*/ 148 h 244"/>
                    <a:gd name="T22" fmla="*/ 205 w 213"/>
                    <a:gd name="T23" fmla="*/ 156 h 244"/>
                    <a:gd name="T24" fmla="*/ 213 w 213"/>
                    <a:gd name="T25" fmla="*/ 148 h 244"/>
                    <a:gd name="T26" fmla="*/ 213 w 213"/>
                    <a:gd name="T27" fmla="*/ 19 h 244"/>
                    <a:gd name="T28" fmla="*/ 193 w 213"/>
                    <a:gd name="T29" fmla="*/ 0 h 244"/>
                    <a:gd name="T30" fmla="*/ 20 w 213"/>
                    <a:gd name="T31" fmla="*/ 0 h 244"/>
                    <a:gd name="T32" fmla="*/ 0 w 213"/>
                    <a:gd name="T33" fmla="*/ 19 h 244"/>
                    <a:gd name="T34" fmla="*/ 0 w 213"/>
                    <a:gd name="T35" fmla="*/ 224 h 244"/>
                    <a:gd name="T36" fmla="*/ 20 w 213"/>
                    <a:gd name="T37" fmla="*/ 244 h 244"/>
                    <a:gd name="T38" fmla="*/ 109 w 213"/>
                    <a:gd name="T39" fmla="*/ 244 h 244"/>
                    <a:gd name="T40" fmla="*/ 117 w 213"/>
                    <a:gd name="T41" fmla="*/ 236 h 244"/>
                    <a:gd name="T42" fmla="*/ 109 w 213"/>
                    <a:gd name="T43" fmla="*/ 228 h 2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13" h="244">
                      <a:moveTo>
                        <a:pt x="109" y="228"/>
                      </a:moveTo>
                      <a:cubicBezTo>
                        <a:pt x="20" y="228"/>
                        <a:pt x="20" y="228"/>
                        <a:pt x="20" y="228"/>
                      </a:cubicBezTo>
                      <a:cubicBezTo>
                        <a:pt x="19" y="228"/>
                        <a:pt x="18" y="227"/>
                        <a:pt x="17" y="226"/>
                      </a:cubicBezTo>
                      <a:cubicBezTo>
                        <a:pt x="17" y="226"/>
                        <a:pt x="16" y="225"/>
                        <a:pt x="16" y="224"/>
                      </a:cubicBezTo>
                      <a:cubicBezTo>
                        <a:pt x="16" y="19"/>
                        <a:pt x="16" y="19"/>
                        <a:pt x="16" y="19"/>
                      </a:cubicBezTo>
                      <a:cubicBezTo>
                        <a:pt x="16" y="18"/>
                        <a:pt x="17" y="17"/>
                        <a:pt x="17" y="17"/>
                      </a:cubicBezTo>
                      <a:cubicBezTo>
                        <a:pt x="18" y="16"/>
                        <a:pt x="19" y="16"/>
                        <a:pt x="20" y="16"/>
                      </a:cubicBezTo>
                      <a:cubicBezTo>
                        <a:pt x="193" y="16"/>
                        <a:pt x="193" y="16"/>
                        <a:pt x="193" y="16"/>
                      </a:cubicBezTo>
                      <a:cubicBezTo>
                        <a:pt x="194" y="16"/>
                        <a:pt x="195" y="16"/>
                        <a:pt x="196" y="17"/>
                      </a:cubicBezTo>
                      <a:cubicBezTo>
                        <a:pt x="196" y="17"/>
                        <a:pt x="197" y="18"/>
                        <a:pt x="197" y="19"/>
                      </a:cubicBezTo>
                      <a:cubicBezTo>
                        <a:pt x="197" y="148"/>
                        <a:pt x="197" y="148"/>
                        <a:pt x="197" y="148"/>
                      </a:cubicBezTo>
                      <a:cubicBezTo>
                        <a:pt x="197" y="152"/>
                        <a:pt x="200" y="156"/>
                        <a:pt x="205" y="156"/>
                      </a:cubicBezTo>
                      <a:cubicBezTo>
                        <a:pt x="209" y="156"/>
                        <a:pt x="213" y="152"/>
                        <a:pt x="213" y="148"/>
                      </a:cubicBezTo>
                      <a:cubicBezTo>
                        <a:pt x="213" y="19"/>
                        <a:pt x="213" y="19"/>
                        <a:pt x="213" y="19"/>
                      </a:cubicBezTo>
                      <a:cubicBezTo>
                        <a:pt x="213" y="8"/>
                        <a:pt x="204" y="0"/>
                        <a:pt x="193" y="0"/>
                      </a:cubicBezTo>
                      <a:cubicBezTo>
                        <a:pt x="20" y="0"/>
                        <a:pt x="20" y="0"/>
                        <a:pt x="20" y="0"/>
                      </a:cubicBezTo>
                      <a:cubicBezTo>
                        <a:pt x="9" y="0"/>
                        <a:pt x="0" y="8"/>
                        <a:pt x="0" y="19"/>
                      </a:cubicBezTo>
                      <a:cubicBezTo>
                        <a:pt x="0" y="224"/>
                        <a:pt x="0" y="224"/>
                        <a:pt x="0" y="224"/>
                      </a:cubicBezTo>
                      <a:cubicBezTo>
                        <a:pt x="0" y="235"/>
                        <a:pt x="9" y="243"/>
                        <a:pt x="20" y="244"/>
                      </a:cubicBezTo>
                      <a:cubicBezTo>
                        <a:pt x="109" y="244"/>
                        <a:pt x="109" y="244"/>
                        <a:pt x="109" y="244"/>
                      </a:cubicBezTo>
                      <a:cubicBezTo>
                        <a:pt x="114" y="244"/>
                        <a:pt x="117" y="240"/>
                        <a:pt x="117" y="236"/>
                      </a:cubicBezTo>
                      <a:cubicBezTo>
                        <a:pt x="117" y="231"/>
                        <a:pt x="114" y="228"/>
                        <a:pt x="109" y="228"/>
                      </a:cubicBezTo>
                      <a:close/>
                    </a:path>
                  </a:pathLst>
                </a:custGeom>
                <a:solidFill>
                  <a:srgbClr val="E5B5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7258" dirty="0"/>
                </a:p>
              </p:txBody>
            </p:sp>
            <p:sp>
              <p:nvSpPr>
                <p:cNvPr id="650" name="Freeform 30">
                  <a:extLst>
                    <a:ext uri="{FF2B5EF4-FFF2-40B4-BE49-F238E27FC236}">
                      <a16:creationId xmlns:a16="http://schemas.microsoft.com/office/drawing/2014/main" id="{F43F6265-0556-7B44-856B-06E749BA5B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4697457" y="16271964"/>
                  <a:ext cx="320012" cy="29596"/>
                </a:xfrm>
                <a:custGeom>
                  <a:avLst/>
                  <a:gdLst>
                    <a:gd name="T0" fmla="*/ 6 w 130"/>
                    <a:gd name="T1" fmla="*/ 12 h 12"/>
                    <a:gd name="T2" fmla="*/ 124 w 130"/>
                    <a:gd name="T3" fmla="*/ 12 h 12"/>
                    <a:gd name="T4" fmla="*/ 130 w 130"/>
                    <a:gd name="T5" fmla="*/ 6 h 12"/>
                    <a:gd name="T6" fmla="*/ 124 w 130"/>
                    <a:gd name="T7" fmla="*/ 0 h 12"/>
                    <a:gd name="T8" fmla="*/ 6 w 130"/>
                    <a:gd name="T9" fmla="*/ 0 h 12"/>
                    <a:gd name="T10" fmla="*/ 0 w 130"/>
                    <a:gd name="T11" fmla="*/ 6 h 12"/>
                    <a:gd name="T12" fmla="*/ 6 w 130"/>
                    <a:gd name="T13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0" h="12">
                      <a:moveTo>
                        <a:pt x="6" y="12"/>
                      </a:moveTo>
                      <a:cubicBezTo>
                        <a:pt x="124" y="12"/>
                        <a:pt x="124" y="12"/>
                        <a:pt x="124" y="12"/>
                      </a:cubicBezTo>
                      <a:cubicBezTo>
                        <a:pt x="127" y="12"/>
                        <a:pt x="130" y="10"/>
                        <a:pt x="130" y="6"/>
                      </a:cubicBezTo>
                      <a:cubicBezTo>
                        <a:pt x="130" y="3"/>
                        <a:pt x="127" y="0"/>
                        <a:pt x="124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3" y="0"/>
                        <a:pt x="0" y="3"/>
                        <a:pt x="0" y="6"/>
                      </a:cubicBezTo>
                      <a:cubicBezTo>
                        <a:pt x="0" y="10"/>
                        <a:pt x="3" y="12"/>
                        <a:pt x="6" y="12"/>
                      </a:cubicBezTo>
                    </a:path>
                  </a:pathLst>
                </a:custGeom>
                <a:solidFill>
                  <a:srgbClr val="501C4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7258" dirty="0"/>
                </a:p>
              </p:txBody>
            </p:sp>
            <p:sp>
              <p:nvSpPr>
                <p:cNvPr id="651" name="Freeform 31">
                  <a:extLst>
                    <a:ext uri="{FF2B5EF4-FFF2-40B4-BE49-F238E27FC236}">
                      <a16:creationId xmlns:a16="http://schemas.microsoft.com/office/drawing/2014/main" id="{5E050B1F-E7E0-C14B-ADAC-25F1364BCD5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4697457" y="16336337"/>
                  <a:ext cx="320012" cy="29596"/>
                </a:xfrm>
                <a:custGeom>
                  <a:avLst/>
                  <a:gdLst>
                    <a:gd name="T0" fmla="*/ 6 w 130"/>
                    <a:gd name="T1" fmla="*/ 12 h 12"/>
                    <a:gd name="T2" fmla="*/ 124 w 130"/>
                    <a:gd name="T3" fmla="*/ 12 h 12"/>
                    <a:gd name="T4" fmla="*/ 130 w 130"/>
                    <a:gd name="T5" fmla="*/ 6 h 12"/>
                    <a:gd name="T6" fmla="*/ 124 w 130"/>
                    <a:gd name="T7" fmla="*/ 0 h 12"/>
                    <a:gd name="T8" fmla="*/ 6 w 130"/>
                    <a:gd name="T9" fmla="*/ 0 h 12"/>
                    <a:gd name="T10" fmla="*/ 0 w 130"/>
                    <a:gd name="T11" fmla="*/ 6 h 12"/>
                    <a:gd name="T12" fmla="*/ 6 w 130"/>
                    <a:gd name="T13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0" h="12">
                      <a:moveTo>
                        <a:pt x="6" y="12"/>
                      </a:moveTo>
                      <a:cubicBezTo>
                        <a:pt x="124" y="12"/>
                        <a:pt x="124" y="12"/>
                        <a:pt x="124" y="12"/>
                      </a:cubicBezTo>
                      <a:cubicBezTo>
                        <a:pt x="127" y="12"/>
                        <a:pt x="130" y="9"/>
                        <a:pt x="130" y="6"/>
                      </a:cubicBezTo>
                      <a:cubicBezTo>
                        <a:pt x="130" y="3"/>
                        <a:pt x="127" y="0"/>
                        <a:pt x="124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3" y="0"/>
                        <a:pt x="0" y="3"/>
                        <a:pt x="0" y="6"/>
                      </a:cubicBezTo>
                      <a:cubicBezTo>
                        <a:pt x="0" y="9"/>
                        <a:pt x="3" y="12"/>
                        <a:pt x="6" y="12"/>
                      </a:cubicBezTo>
                    </a:path>
                  </a:pathLst>
                </a:custGeom>
                <a:solidFill>
                  <a:srgbClr val="501C4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7258" dirty="0"/>
                </a:p>
              </p:txBody>
            </p:sp>
            <p:sp>
              <p:nvSpPr>
                <p:cNvPr id="652" name="Freeform 32">
                  <a:extLst>
                    <a:ext uri="{FF2B5EF4-FFF2-40B4-BE49-F238E27FC236}">
                      <a16:creationId xmlns:a16="http://schemas.microsoft.com/office/drawing/2014/main" id="{9DCE6E33-5B5A-144F-8393-76C943C3555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4697457" y="16400339"/>
                  <a:ext cx="320012" cy="29596"/>
                </a:xfrm>
                <a:custGeom>
                  <a:avLst/>
                  <a:gdLst>
                    <a:gd name="T0" fmla="*/ 6 w 130"/>
                    <a:gd name="T1" fmla="*/ 12 h 12"/>
                    <a:gd name="T2" fmla="*/ 124 w 130"/>
                    <a:gd name="T3" fmla="*/ 12 h 12"/>
                    <a:gd name="T4" fmla="*/ 130 w 130"/>
                    <a:gd name="T5" fmla="*/ 6 h 12"/>
                    <a:gd name="T6" fmla="*/ 124 w 130"/>
                    <a:gd name="T7" fmla="*/ 0 h 12"/>
                    <a:gd name="T8" fmla="*/ 6 w 130"/>
                    <a:gd name="T9" fmla="*/ 0 h 12"/>
                    <a:gd name="T10" fmla="*/ 0 w 130"/>
                    <a:gd name="T11" fmla="*/ 6 h 12"/>
                    <a:gd name="T12" fmla="*/ 6 w 130"/>
                    <a:gd name="T13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0" h="12">
                      <a:moveTo>
                        <a:pt x="6" y="12"/>
                      </a:moveTo>
                      <a:cubicBezTo>
                        <a:pt x="124" y="12"/>
                        <a:pt x="124" y="12"/>
                        <a:pt x="124" y="12"/>
                      </a:cubicBezTo>
                      <a:cubicBezTo>
                        <a:pt x="127" y="12"/>
                        <a:pt x="130" y="9"/>
                        <a:pt x="130" y="6"/>
                      </a:cubicBezTo>
                      <a:cubicBezTo>
                        <a:pt x="130" y="3"/>
                        <a:pt x="127" y="0"/>
                        <a:pt x="124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3" y="0"/>
                        <a:pt x="0" y="3"/>
                        <a:pt x="0" y="6"/>
                      </a:cubicBezTo>
                      <a:cubicBezTo>
                        <a:pt x="0" y="9"/>
                        <a:pt x="3" y="12"/>
                        <a:pt x="6" y="12"/>
                      </a:cubicBezTo>
                    </a:path>
                  </a:pathLst>
                </a:custGeom>
                <a:solidFill>
                  <a:srgbClr val="501C4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7258" dirty="0"/>
                </a:p>
              </p:txBody>
            </p:sp>
            <p:sp>
              <p:nvSpPr>
                <p:cNvPr id="653" name="Freeform 33">
                  <a:extLst>
                    <a:ext uri="{FF2B5EF4-FFF2-40B4-BE49-F238E27FC236}">
                      <a16:creationId xmlns:a16="http://schemas.microsoft.com/office/drawing/2014/main" id="{77E22155-8DBD-5C44-ADED-499841E596D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4697457" y="16462122"/>
                  <a:ext cx="320012" cy="29596"/>
                </a:xfrm>
                <a:custGeom>
                  <a:avLst/>
                  <a:gdLst>
                    <a:gd name="T0" fmla="*/ 6 w 130"/>
                    <a:gd name="T1" fmla="*/ 12 h 12"/>
                    <a:gd name="T2" fmla="*/ 124 w 130"/>
                    <a:gd name="T3" fmla="*/ 12 h 12"/>
                    <a:gd name="T4" fmla="*/ 130 w 130"/>
                    <a:gd name="T5" fmla="*/ 6 h 12"/>
                    <a:gd name="T6" fmla="*/ 124 w 130"/>
                    <a:gd name="T7" fmla="*/ 0 h 12"/>
                    <a:gd name="T8" fmla="*/ 6 w 130"/>
                    <a:gd name="T9" fmla="*/ 0 h 12"/>
                    <a:gd name="T10" fmla="*/ 0 w 130"/>
                    <a:gd name="T11" fmla="*/ 6 h 12"/>
                    <a:gd name="T12" fmla="*/ 6 w 130"/>
                    <a:gd name="T13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0" h="12">
                      <a:moveTo>
                        <a:pt x="6" y="12"/>
                      </a:moveTo>
                      <a:cubicBezTo>
                        <a:pt x="124" y="12"/>
                        <a:pt x="124" y="12"/>
                        <a:pt x="124" y="12"/>
                      </a:cubicBezTo>
                      <a:cubicBezTo>
                        <a:pt x="127" y="12"/>
                        <a:pt x="130" y="10"/>
                        <a:pt x="130" y="6"/>
                      </a:cubicBezTo>
                      <a:cubicBezTo>
                        <a:pt x="130" y="3"/>
                        <a:pt x="127" y="0"/>
                        <a:pt x="124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3" y="0"/>
                        <a:pt x="0" y="3"/>
                        <a:pt x="0" y="6"/>
                      </a:cubicBezTo>
                      <a:cubicBezTo>
                        <a:pt x="0" y="10"/>
                        <a:pt x="3" y="12"/>
                        <a:pt x="6" y="12"/>
                      </a:cubicBezTo>
                    </a:path>
                  </a:pathLst>
                </a:custGeom>
                <a:solidFill>
                  <a:srgbClr val="501C4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7258" dirty="0"/>
                </a:p>
              </p:txBody>
            </p:sp>
            <p:sp>
              <p:nvSpPr>
                <p:cNvPr id="654" name="Freeform 34">
                  <a:extLst>
                    <a:ext uri="{FF2B5EF4-FFF2-40B4-BE49-F238E27FC236}">
                      <a16:creationId xmlns:a16="http://schemas.microsoft.com/office/drawing/2014/main" id="{E798E140-8115-494E-859E-CC22718F47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4697457" y="16526494"/>
                  <a:ext cx="194227" cy="29596"/>
                </a:xfrm>
                <a:custGeom>
                  <a:avLst/>
                  <a:gdLst>
                    <a:gd name="T0" fmla="*/ 6 w 79"/>
                    <a:gd name="T1" fmla="*/ 12 h 12"/>
                    <a:gd name="T2" fmla="*/ 73 w 79"/>
                    <a:gd name="T3" fmla="*/ 12 h 12"/>
                    <a:gd name="T4" fmla="*/ 79 w 79"/>
                    <a:gd name="T5" fmla="*/ 6 h 12"/>
                    <a:gd name="T6" fmla="*/ 73 w 79"/>
                    <a:gd name="T7" fmla="*/ 0 h 12"/>
                    <a:gd name="T8" fmla="*/ 6 w 79"/>
                    <a:gd name="T9" fmla="*/ 0 h 12"/>
                    <a:gd name="T10" fmla="*/ 0 w 79"/>
                    <a:gd name="T11" fmla="*/ 6 h 12"/>
                    <a:gd name="T12" fmla="*/ 6 w 79"/>
                    <a:gd name="T13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9" h="12">
                      <a:moveTo>
                        <a:pt x="6" y="12"/>
                      </a:moveTo>
                      <a:cubicBezTo>
                        <a:pt x="73" y="12"/>
                        <a:pt x="73" y="12"/>
                        <a:pt x="73" y="12"/>
                      </a:cubicBezTo>
                      <a:cubicBezTo>
                        <a:pt x="77" y="12"/>
                        <a:pt x="79" y="9"/>
                        <a:pt x="79" y="6"/>
                      </a:cubicBezTo>
                      <a:cubicBezTo>
                        <a:pt x="79" y="3"/>
                        <a:pt x="77" y="0"/>
                        <a:pt x="73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3" y="0"/>
                        <a:pt x="0" y="3"/>
                        <a:pt x="0" y="6"/>
                      </a:cubicBezTo>
                      <a:cubicBezTo>
                        <a:pt x="0" y="9"/>
                        <a:pt x="3" y="12"/>
                        <a:pt x="6" y="12"/>
                      </a:cubicBezTo>
                    </a:path>
                  </a:pathLst>
                </a:custGeom>
                <a:solidFill>
                  <a:srgbClr val="501C4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7258" dirty="0"/>
                </a:p>
              </p:txBody>
            </p:sp>
            <p:sp>
              <p:nvSpPr>
                <p:cNvPr id="655" name="Oval 35">
                  <a:extLst>
                    <a:ext uri="{FF2B5EF4-FFF2-40B4-BE49-F238E27FC236}">
                      <a16:creationId xmlns:a16="http://schemas.microsoft.com/office/drawing/2014/main" id="{7A164F07-7CDF-844F-878D-C1362BDD19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-4488433" y="16531303"/>
                  <a:ext cx="223823" cy="227153"/>
                </a:xfrm>
                <a:prstGeom prst="ellipse">
                  <a:avLst/>
                </a:prstGeom>
                <a:solidFill>
                  <a:srgbClr val="E5B5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7258" dirty="0"/>
                </a:p>
              </p:txBody>
            </p:sp>
            <p:sp>
              <p:nvSpPr>
                <p:cNvPr id="656" name="Freeform 36">
                  <a:extLst>
                    <a:ext uri="{FF2B5EF4-FFF2-40B4-BE49-F238E27FC236}">
                      <a16:creationId xmlns:a16="http://schemas.microsoft.com/office/drawing/2014/main" id="{DFAC2AFF-6076-894E-ACB8-BFE089A5D5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4498051" y="16521314"/>
                  <a:ext cx="243431" cy="247130"/>
                </a:xfrm>
                <a:custGeom>
                  <a:avLst/>
                  <a:gdLst>
                    <a:gd name="T0" fmla="*/ 95 w 99"/>
                    <a:gd name="T1" fmla="*/ 50 h 100"/>
                    <a:gd name="T2" fmla="*/ 91 w 99"/>
                    <a:gd name="T3" fmla="*/ 50 h 100"/>
                    <a:gd name="T4" fmla="*/ 79 w 99"/>
                    <a:gd name="T5" fmla="*/ 80 h 100"/>
                    <a:gd name="T6" fmla="*/ 50 w 99"/>
                    <a:gd name="T7" fmla="*/ 92 h 100"/>
                    <a:gd name="T8" fmla="*/ 20 w 99"/>
                    <a:gd name="T9" fmla="*/ 80 h 100"/>
                    <a:gd name="T10" fmla="*/ 8 w 99"/>
                    <a:gd name="T11" fmla="*/ 50 h 100"/>
                    <a:gd name="T12" fmla="*/ 20 w 99"/>
                    <a:gd name="T13" fmla="*/ 21 h 100"/>
                    <a:gd name="T14" fmla="*/ 50 w 99"/>
                    <a:gd name="T15" fmla="*/ 8 h 100"/>
                    <a:gd name="T16" fmla="*/ 79 w 99"/>
                    <a:gd name="T17" fmla="*/ 21 h 100"/>
                    <a:gd name="T18" fmla="*/ 91 w 99"/>
                    <a:gd name="T19" fmla="*/ 50 h 100"/>
                    <a:gd name="T20" fmla="*/ 95 w 99"/>
                    <a:gd name="T21" fmla="*/ 50 h 100"/>
                    <a:gd name="T22" fmla="*/ 99 w 99"/>
                    <a:gd name="T23" fmla="*/ 50 h 100"/>
                    <a:gd name="T24" fmla="*/ 50 w 99"/>
                    <a:gd name="T25" fmla="*/ 0 h 100"/>
                    <a:gd name="T26" fmla="*/ 0 w 99"/>
                    <a:gd name="T27" fmla="*/ 50 h 100"/>
                    <a:gd name="T28" fmla="*/ 50 w 99"/>
                    <a:gd name="T29" fmla="*/ 100 h 100"/>
                    <a:gd name="T30" fmla="*/ 99 w 99"/>
                    <a:gd name="T31" fmla="*/ 50 h 100"/>
                    <a:gd name="T32" fmla="*/ 95 w 99"/>
                    <a:gd name="T33" fmla="*/ 5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9" h="100">
                      <a:moveTo>
                        <a:pt x="95" y="50"/>
                      </a:moveTo>
                      <a:cubicBezTo>
                        <a:pt x="91" y="50"/>
                        <a:pt x="91" y="50"/>
                        <a:pt x="91" y="50"/>
                      </a:cubicBezTo>
                      <a:cubicBezTo>
                        <a:pt x="91" y="62"/>
                        <a:pt x="87" y="72"/>
                        <a:pt x="79" y="80"/>
                      </a:cubicBezTo>
                      <a:cubicBezTo>
                        <a:pt x="72" y="87"/>
                        <a:pt x="61" y="92"/>
                        <a:pt x="50" y="92"/>
                      </a:cubicBezTo>
                      <a:cubicBezTo>
                        <a:pt x="38" y="92"/>
                        <a:pt x="28" y="87"/>
                        <a:pt x="20" y="80"/>
                      </a:cubicBezTo>
                      <a:cubicBezTo>
                        <a:pt x="12" y="72"/>
                        <a:pt x="8" y="62"/>
                        <a:pt x="8" y="50"/>
                      </a:cubicBezTo>
                      <a:cubicBezTo>
                        <a:pt x="8" y="39"/>
                        <a:pt x="12" y="28"/>
                        <a:pt x="20" y="21"/>
                      </a:cubicBezTo>
                      <a:cubicBezTo>
                        <a:pt x="28" y="13"/>
                        <a:pt x="38" y="8"/>
                        <a:pt x="50" y="8"/>
                      </a:cubicBezTo>
                      <a:cubicBezTo>
                        <a:pt x="61" y="8"/>
                        <a:pt x="72" y="13"/>
                        <a:pt x="79" y="21"/>
                      </a:cubicBezTo>
                      <a:cubicBezTo>
                        <a:pt x="87" y="28"/>
                        <a:pt x="91" y="39"/>
                        <a:pt x="91" y="50"/>
                      </a:cubicBezTo>
                      <a:cubicBezTo>
                        <a:pt x="95" y="50"/>
                        <a:pt x="95" y="50"/>
                        <a:pt x="95" y="50"/>
                      </a:cubicBezTo>
                      <a:cubicBezTo>
                        <a:pt x="99" y="50"/>
                        <a:pt x="99" y="50"/>
                        <a:pt x="99" y="50"/>
                      </a:cubicBezTo>
                      <a:cubicBezTo>
                        <a:pt x="99" y="23"/>
                        <a:pt x="77" y="1"/>
                        <a:pt x="50" y="0"/>
                      </a:cubicBezTo>
                      <a:cubicBezTo>
                        <a:pt x="22" y="1"/>
                        <a:pt x="0" y="23"/>
                        <a:pt x="0" y="50"/>
                      </a:cubicBezTo>
                      <a:cubicBezTo>
                        <a:pt x="0" y="77"/>
                        <a:pt x="22" y="100"/>
                        <a:pt x="50" y="100"/>
                      </a:cubicBezTo>
                      <a:cubicBezTo>
                        <a:pt x="77" y="100"/>
                        <a:pt x="99" y="77"/>
                        <a:pt x="99" y="50"/>
                      </a:cubicBezTo>
                      <a:lnTo>
                        <a:pt x="95" y="50"/>
                      </a:lnTo>
                      <a:close/>
                    </a:path>
                  </a:pathLst>
                </a:custGeom>
                <a:solidFill>
                  <a:srgbClr val="501C4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7258" dirty="0"/>
                </a:p>
              </p:txBody>
            </p:sp>
            <p:sp>
              <p:nvSpPr>
                <p:cNvPr id="657" name="Freeform 37">
                  <a:extLst>
                    <a:ext uri="{FF2B5EF4-FFF2-40B4-BE49-F238E27FC236}">
                      <a16:creationId xmlns:a16="http://schemas.microsoft.com/office/drawing/2014/main" id="{7E8A070E-9BAF-6F47-960F-842602E5DF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4441448" y="16575698"/>
                  <a:ext cx="122825" cy="128375"/>
                </a:xfrm>
                <a:custGeom>
                  <a:avLst/>
                  <a:gdLst>
                    <a:gd name="T0" fmla="*/ 3 w 50"/>
                    <a:gd name="T1" fmla="*/ 33 h 52"/>
                    <a:gd name="T2" fmla="*/ 23 w 50"/>
                    <a:gd name="T3" fmla="*/ 50 h 52"/>
                    <a:gd name="T4" fmla="*/ 28 w 50"/>
                    <a:gd name="T5" fmla="*/ 52 h 52"/>
                    <a:gd name="T6" fmla="*/ 32 w 50"/>
                    <a:gd name="T7" fmla="*/ 48 h 52"/>
                    <a:gd name="T8" fmla="*/ 49 w 50"/>
                    <a:gd name="T9" fmla="*/ 9 h 52"/>
                    <a:gd name="T10" fmla="*/ 46 w 50"/>
                    <a:gd name="T11" fmla="*/ 1 h 52"/>
                    <a:gd name="T12" fmla="*/ 38 w 50"/>
                    <a:gd name="T13" fmla="*/ 4 h 52"/>
                    <a:gd name="T14" fmla="*/ 24 w 50"/>
                    <a:gd name="T15" fmla="*/ 36 h 52"/>
                    <a:gd name="T16" fmla="*/ 11 w 50"/>
                    <a:gd name="T17" fmla="*/ 24 h 52"/>
                    <a:gd name="T18" fmla="*/ 2 w 50"/>
                    <a:gd name="T19" fmla="*/ 25 h 52"/>
                    <a:gd name="T20" fmla="*/ 3 w 50"/>
                    <a:gd name="T21" fmla="*/ 33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0" h="52">
                      <a:moveTo>
                        <a:pt x="3" y="33"/>
                      </a:moveTo>
                      <a:cubicBezTo>
                        <a:pt x="23" y="50"/>
                        <a:pt x="23" y="50"/>
                        <a:pt x="23" y="50"/>
                      </a:cubicBezTo>
                      <a:cubicBezTo>
                        <a:pt x="24" y="51"/>
                        <a:pt x="26" y="52"/>
                        <a:pt x="28" y="52"/>
                      </a:cubicBezTo>
                      <a:cubicBezTo>
                        <a:pt x="30" y="51"/>
                        <a:pt x="31" y="50"/>
                        <a:pt x="32" y="48"/>
                      </a:cubicBezTo>
                      <a:cubicBezTo>
                        <a:pt x="49" y="9"/>
                        <a:pt x="49" y="9"/>
                        <a:pt x="49" y="9"/>
                      </a:cubicBezTo>
                      <a:cubicBezTo>
                        <a:pt x="50" y="6"/>
                        <a:pt x="49" y="2"/>
                        <a:pt x="46" y="1"/>
                      </a:cubicBezTo>
                      <a:cubicBezTo>
                        <a:pt x="43" y="0"/>
                        <a:pt x="39" y="1"/>
                        <a:pt x="38" y="4"/>
                      </a:cubicBezTo>
                      <a:cubicBezTo>
                        <a:pt x="24" y="36"/>
                        <a:pt x="24" y="36"/>
                        <a:pt x="24" y="36"/>
                      </a:cubicBezTo>
                      <a:cubicBezTo>
                        <a:pt x="11" y="24"/>
                        <a:pt x="11" y="24"/>
                        <a:pt x="11" y="24"/>
                      </a:cubicBezTo>
                      <a:cubicBezTo>
                        <a:pt x="8" y="22"/>
                        <a:pt x="4" y="22"/>
                        <a:pt x="2" y="25"/>
                      </a:cubicBezTo>
                      <a:cubicBezTo>
                        <a:pt x="0" y="27"/>
                        <a:pt x="0" y="31"/>
                        <a:pt x="3" y="33"/>
                      </a:cubicBezTo>
                      <a:close/>
                    </a:path>
                  </a:pathLst>
                </a:custGeom>
                <a:solidFill>
                  <a:srgbClr val="501C4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7258" dirty="0"/>
                </a:p>
              </p:txBody>
            </p:sp>
          </p:grpSp>
        </p:grpSp>
      </p:grpSp>
      <p:graphicFrame>
        <p:nvGraphicFramePr>
          <p:cNvPr id="685" name="Table 8">
            <a:extLst>
              <a:ext uri="{FF2B5EF4-FFF2-40B4-BE49-F238E27FC236}">
                <a16:creationId xmlns:a16="http://schemas.microsoft.com/office/drawing/2014/main" id="{F0286593-F976-C84E-AF11-18ABC36F43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460205"/>
              </p:ext>
            </p:extLst>
          </p:nvPr>
        </p:nvGraphicFramePr>
        <p:xfrm>
          <a:off x="10499172" y="21034314"/>
          <a:ext cx="15511420" cy="2454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4514">
                  <a:extLst>
                    <a:ext uri="{9D8B030D-6E8A-4147-A177-3AD203B41FA5}">
                      <a16:colId xmlns:a16="http://schemas.microsoft.com/office/drawing/2014/main" val="2082469428"/>
                    </a:ext>
                  </a:extLst>
                </a:gridCol>
                <a:gridCol w="2659916">
                  <a:extLst>
                    <a:ext uri="{9D8B030D-6E8A-4147-A177-3AD203B41FA5}">
                      <a16:colId xmlns:a16="http://schemas.microsoft.com/office/drawing/2014/main" val="2615853049"/>
                    </a:ext>
                  </a:extLst>
                </a:gridCol>
                <a:gridCol w="2188667">
                  <a:extLst>
                    <a:ext uri="{9D8B030D-6E8A-4147-A177-3AD203B41FA5}">
                      <a16:colId xmlns:a16="http://schemas.microsoft.com/office/drawing/2014/main" val="3875544911"/>
                    </a:ext>
                  </a:extLst>
                </a:gridCol>
                <a:gridCol w="2085063">
                  <a:extLst>
                    <a:ext uri="{9D8B030D-6E8A-4147-A177-3AD203B41FA5}">
                      <a16:colId xmlns:a16="http://schemas.microsoft.com/office/drawing/2014/main" val="344583774"/>
                    </a:ext>
                  </a:extLst>
                </a:gridCol>
                <a:gridCol w="2538552">
                  <a:extLst>
                    <a:ext uri="{9D8B030D-6E8A-4147-A177-3AD203B41FA5}">
                      <a16:colId xmlns:a16="http://schemas.microsoft.com/office/drawing/2014/main" val="672385704"/>
                    </a:ext>
                  </a:extLst>
                </a:gridCol>
                <a:gridCol w="1744708">
                  <a:extLst>
                    <a:ext uri="{9D8B030D-6E8A-4147-A177-3AD203B41FA5}">
                      <a16:colId xmlns:a16="http://schemas.microsoft.com/office/drawing/2014/main" val="3133357970"/>
                    </a:ext>
                  </a:extLst>
                </a:gridCol>
              </a:tblGrid>
              <a:tr h="7511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Patients with at least </a:t>
                      </a:r>
                      <a:br>
                        <a:rPr lang="en-US" sz="240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1 treatment-related TEAE, n (%)</a:t>
                      </a:r>
                    </a:p>
                  </a:txBody>
                  <a:tcPr marL="68580" marR="68580" marT="27000" marB="27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4 mg/kg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(n=3)</a:t>
                      </a:r>
                    </a:p>
                  </a:txBody>
                  <a:tcPr marL="68580" marR="68580" marT="27000" marB="27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10 mg/kg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(n=3)</a:t>
                      </a:r>
                    </a:p>
                  </a:txBody>
                  <a:tcPr marL="68580" marR="68580" marT="27000" marB="27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20 mg/kg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(n=5)</a:t>
                      </a:r>
                    </a:p>
                  </a:txBody>
                  <a:tcPr marL="68580" marR="68580" marT="27000" marB="27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30 mg/kg </a:t>
                      </a:r>
                      <a:br>
                        <a:rPr lang="en-US" sz="240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(safety set)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(n=7)</a:t>
                      </a:r>
                    </a:p>
                  </a:txBody>
                  <a:tcPr marL="68580" marR="68580" marT="27000" marB="27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Overall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(N=18)</a:t>
                      </a:r>
                    </a:p>
                  </a:txBody>
                  <a:tcPr marL="68580" marR="68580" marT="27000" marB="27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257415"/>
                  </a:ext>
                </a:extLst>
              </a:tr>
              <a:tr h="283383">
                <a:tc>
                  <a:txBody>
                    <a:bodyPr/>
                    <a:lstStyle/>
                    <a:p>
                      <a:r>
                        <a:rPr lang="en-US" sz="2400" b="1" dirty="0"/>
                        <a:t>Hypomagnesemia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marL="68580" marR="6858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 (66.7)</a:t>
                      </a:r>
                    </a:p>
                  </a:txBody>
                  <a:tcPr marL="68580" marR="6858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 (40.0)</a:t>
                      </a:r>
                    </a:p>
                  </a:txBody>
                  <a:tcPr marL="68580" marR="6858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 (85.7)</a:t>
                      </a:r>
                    </a:p>
                  </a:txBody>
                  <a:tcPr marL="68580" marR="6858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 (55.6)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585051"/>
                  </a:ext>
                </a:extLst>
              </a:tr>
              <a:tr h="283383">
                <a:tc>
                  <a:txBody>
                    <a:bodyPr/>
                    <a:lstStyle/>
                    <a:p>
                      <a:r>
                        <a:rPr lang="en-US" sz="2400" b="1"/>
                        <a:t>Headache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marL="68580" marR="68580"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2 (66.7)</a:t>
                      </a:r>
                    </a:p>
                  </a:txBody>
                  <a:tcPr marL="68580" marR="68580"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marL="68580" marR="68580"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0</a:t>
                      </a:r>
                    </a:p>
                  </a:txBody>
                  <a:tcPr marL="68580" marR="68580"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 (11.1)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18644"/>
                  </a:ext>
                </a:extLst>
              </a:tr>
              <a:tr h="283383">
                <a:tc>
                  <a:txBody>
                    <a:bodyPr/>
                    <a:lstStyle/>
                    <a:p>
                      <a:r>
                        <a:rPr lang="en-US" sz="2400" b="1" dirty="0"/>
                        <a:t>Nausea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0</a:t>
                      </a:r>
                    </a:p>
                  </a:txBody>
                  <a:tcPr marL="68580" marR="6858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 (33.3)</a:t>
                      </a:r>
                    </a:p>
                  </a:txBody>
                  <a:tcPr marL="68580" marR="6858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0</a:t>
                      </a:r>
                    </a:p>
                  </a:txBody>
                  <a:tcPr marL="68580" marR="6858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1 (14.3)</a:t>
                      </a:r>
                    </a:p>
                  </a:txBody>
                  <a:tcPr marL="68580" marR="6858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 (11.1)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875379"/>
                  </a:ext>
                </a:extLst>
              </a:tr>
            </a:tbl>
          </a:graphicData>
        </a:graphic>
      </p:graphicFrame>
      <p:sp>
        <p:nvSpPr>
          <p:cNvPr id="687" name="TextBox 686">
            <a:extLst>
              <a:ext uri="{FF2B5EF4-FFF2-40B4-BE49-F238E27FC236}">
                <a16:creationId xmlns:a16="http://schemas.microsoft.com/office/drawing/2014/main" id="{C5FA0157-04BD-D249-9BCF-83629A6ECFB6}"/>
              </a:ext>
            </a:extLst>
          </p:cNvPr>
          <p:cNvSpPr txBox="1"/>
          <p:nvPr/>
        </p:nvSpPr>
        <p:spPr>
          <a:xfrm>
            <a:off x="10440061" y="30049401"/>
            <a:ext cx="2501152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cs typeface="Arial" panose="020B0604020202020204" pitchFamily="34" charset="0"/>
              </a:rPr>
              <a:t>TEAE, </a:t>
            </a:r>
            <a:r>
              <a:rPr lang="en-US" sz="1200" dirty="0">
                <a:cs typeface="Arial" panose="020B0604020202020204" pitchFamily="34" charset="0"/>
              </a:rPr>
              <a:t>treatment-emergent</a:t>
            </a:r>
            <a:r>
              <a:rPr lang="en-US" sz="1600" dirty="0">
                <a:cs typeface="Arial" panose="020B0604020202020204" pitchFamily="34" charset="0"/>
              </a:rPr>
              <a:t> adverse event.</a:t>
            </a:r>
            <a:r>
              <a:rPr lang="en-US" sz="1600" dirty="0"/>
              <a:t> *Severity is based on Common Terminology Criteria for Adverse Events (CTCAE) laboratory values.</a:t>
            </a:r>
            <a:endParaRPr lang="en-US" sz="1600" dirty="0">
              <a:cs typeface="Arial" panose="020B0604020202020204" pitchFamily="34" charset="0"/>
            </a:endParaRPr>
          </a:p>
        </p:txBody>
      </p:sp>
      <p:grpSp>
        <p:nvGrpSpPr>
          <p:cNvPr id="689" name="Group 688">
            <a:extLst>
              <a:ext uri="{FF2B5EF4-FFF2-40B4-BE49-F238E27FC236}">
                <a16:creationId xmlns:a16="http://schemas.microsoft.com/office/drawing/2014/main" id="{B950A445-5399-B744-ABDF-71DBB1592631}"/>
              </a:ext>
            </a:extLst>
          </p:cNvPr>
          <p:cNvGrpSpPr/>
          <p:nvPr/>
        </p:nvGrpSpPr>
        <p:grpSpPr>
          <a:xfrm>
            <a:off x="855514" y="13891990"/>
            <a:ext cx="5232983" cy="892583"/>
            <a:chOff x="15184701" y="5029649"/>
            <a:chExt cx="5232983" cy="892583"/>
          </a:xfrm>
        </p:grpSpPr>
        <p:sp>
          <p:nvSpPr>
            <p:cNvPr id="690" name="Freeform: Shape 288">
              <a:extLst>
                <a:ext uri="{FF2B5EF4-FFF2-40B4-BE49-F238E27FC236}">
                  <a16:creationId xmlns:a16="http://schemas.microsoft.com/office/drawing/2014/main" id="{C39050AC-9DF2-C848-9120-83A040F53B67}"/>
                </a:ext>
              </a:extLst>
            </p:cNvPr>
            <p:cNvSpPr/>
            <p:nvPr/>
          </p:nvSpPr>
          <p:spPr>
            <a:xfrm>
              <a:off x="15970223" y="5174188"/>
              <a:ext cx="4447461" cy="664701"/>
            </a:xfrm>
            <a:custGeom>
              <a:avLst/>
              <a:gdLst>
                <a:gd name="connsiteX0" fmla="*/ 324000 w 4078184"/>
                <a:gd name="connsiteY0" fmla="*/ 0 h 648063"/>
                <a:gd name="connsiteX1" fmla="*/ 3754184 w 4078184"/>
                <a:gd name="connsiteY1" fmla="*/ 0 h 648063"/>
                <a:gd name="connsiteX2" fmla="*/ 3754188 w 4078184"/>
                <a:gd name="connsiteY2" fmla="*/ 0 h 648063"/>
                <a:gd name="connsiteX3" fmla="*/ 3754188 w 4078184"/>
                <a:gd name="connsiteY3" fmla="*/ 1 h 648063"/>
                <a:gd name="connsiteX4" fmla="*/ 3819484 w 4078184"/>
                <a:gd name="connsiteY4" fmla="*/ 6583 h 648063"/>
                <a:gd name="connsiteX5" fmla="*/ 4078184 w 4078184"/>
                <a:gd name="connsiteY5" fmla="*/ 324000 h 648063"/>
                <a:gd name="connsiteX6" fmla="*/ 3819484 w 4078184"/>
                <a:gd name="connsiteY6" fmla="*/ 641418 h 648063"/>
                <a:gd name="connsiteX7" fmla="*/ 3754188 w 4078184"/>
                <a:gd name="connsiteY7" fmla="*/ 648000 h 648063"/>
                <a:gd name="connsiteX8" fmla="*/ 3754188 w 4078184"/>
                <a:gd name="connsiteY8" fmla="*/ 648063 h 648063"/>
                <a:gd name="connsiteX9" fmla="*/ 324000 w 4078184"/>
                <a:gd name="connsiteY9" fmla="*/ 648063 h 648063"/>
                <a:gd name="connsiteX10" fmla="*/ 324000 w 4078184"/>
                <a:gd name="connsiteY10" fmla="*/ 648000 h 648063"/>
                <a:gd name="connsiteX11" fmla="*/ 0 w 4078184"/>
                <a:gd name="connsiteY11" fmla="*/ 324000 h 648063"/>
                <a:gd name="connsiteX12" fmla="*/ 324000 w 4078184"/>
                <a:gd name="connsiteY12" fmla="*/ 0 h 648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78184" h="648063">
                  <a:moveTo>
                    <a:pt x="324000" y="0"/>
                  </a:moveTo>
                  <a:lnTo>
                    <a:pt x="3754184" y="0"/>
                  </a:lnTo>
                  <a:lnTo>
                    <a:pt x="3754188" y="0"/>
                  </a:lnTo>
                  <a:lnTo>
                    <a:pt x="3754188" y="1"/>
                  </a:lnTo>
                  <a:lnTo>
                    <a:pt x="3819484" y="6583"/>
                  </a:lnTo>
                  <a:cubicBezTo>
                    <a:pt x="3967124" y="36795"/>
                    <a:pt x="4078184" y="167428"/>
                    <a:pt x="4078184" y="324000"/>
                  </a:cubicBezTo>
                  <a:cubicBezTo>
                    <a:pt x="4078184" y="480573"/>
                    <a:pt x="3967124" y="611206"/>
                    <a:pt x="3819484" y="641418"/>
                  </a:cubicBezTo>
                  <a:lnTo>
                    <a:pt x="3754188" y="648000"/>
                  </a:lnTo>
                  <a:lnTo>
                    <a:pt x="3754188" y="648063"/>
                  </a:lnTo>
                  <a:lnTo>
                    <a:pt x="324000" y="648063"/>
                  </a:lnTo>
                  <a:lnTo>
                    <a:pt x="324000" y="648000"/>
                  </a:lnTo>
                  <a:cubicBezTo>
                    <a:pt x="145060" y="648000"/>
                    <a:pt x="0" y="502940"/>
                    <a:pt x="0" y="324000"/>
                  </a:cubicBezTo>
                  <a:cubicBezTo>
                    <a:pt x="0" y="145060"/>
                    <a:pt x="145060" y="0"/>
                    <a:pt x="32400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GB" sz="3600" b="1" dirty="0"/>
                <a:t>MOMENTUM STUDY</a:t>
              </a:r>
              <a:endParaRPr lang="en-GB" sz="3600" b="1" dirty="0">
                <a:solidFill>
                  <a:schemeClr val="bg1"/>
                </a:solidFill>
              </a:endParaRPr>
            </a:p>
          </p:txBody>
        </p:sp>
        <p:grpSp>
          <p:nvGrpSpPr>
            <p:cNvPr id="691" name="Group 690">
              <a:extLst>
                <a:ext uri="{FF2B5EF4-FFF2-40B4-BE49-F238E27FC236}">
                  <a16:creationId xmlns:a16="http://schemas.microsoft.com/office/drawing/2014/main" id="{D29E7354-5C69-044C-85B7-06E4BD2A580C}"/>
                </a:ext>
              </a:extLst>
            </p:cNvPr>
            <p:cNvGrpSpPr/>
            <p:nvPr/>
          </p:nvGrpSpPr>
          <p:grpSpPr>
            <a:xfrm>
              <a:off x="15184701" y="5029649"/>
              <a:ext cx="892583" cy="892583"/>
              <a:chOff x="-3480158" y="15897897"/>
              <a:chExt cx="1054458" cy="1054458"/>
            </a:xfrm>
          </p:grpSpPr>
          <p:sp>
            <p:nvSpPr>
              <p:cNvPr id="692" name="Oval 691">
                <a:extLst>
                  <a:ext uri="{FF2B5EF4-FFF2-40B4-BE49-F238E27FC236}">
                    <a16:creationId xmlns:a16="http://schemas.microsoft.com/office/drawing/2014/main" id="{DC28C315-D2C0-0B4C-9C7C-A1EE1BF7BE90}"/>
                  </a:ext>
                </a:extLst>
              </p:cNvPr>
              <p:cNvSpPr/>
              <p:nvPr/>
            </p:nvSpPr>
            <p:spPr>
              <a:xfrm>
                <a:off x="-3480158" y="15897897"/>
                <a:ext cx="1054458" cy="105445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508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7258" dirty="0"/>
              </a:p>
            </p:txBody>
          </p:sp>
          <p:sp>
            <p:nvSpPr>
              <p:cNvPr id="693" name="Freeform 42">
                <a:extLst>
                  <a:ext uri="{FF2B5EF4-FFF2-40B4-BE49-F238E27FC236}">
                    <a16:creationId xmlns:a16="http://schemas.microsoft.com/office/drawing/2014/main" id="{5D914532-DB45-D745-AD1A-74BC0124914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3446080" y="16279364"/>
                <a:ext cx="986302" cy="298924"/>
              </a:xfrm>
              <a:custGeom>
                <a:avLst/>
                <a:gdLst>
                  <a:gd name="T0" fmla="*/ 1988 w 2666"/>
                  <a:gd name="T1" fmla="*/ 0 h 808"/>
                  <a:gd name="T2" fmla="*/ 738 w 2666"/>
                  <a:gd name="T3" fmla="*/ 0 h 808"/>
                  <a:gd name="T4" fmla="*/ 738 w 2666"/>
                  <a:gd name="T5" fmla="*/ 808 h 808"/>
                  <a:gd name="T6" fmla="*/ 1988 w 2666"/>
                  <a:gd name="T7" fmla="*/ 808 h 808"/>
                  <a:gd name="T8" fmla="*/ 1616 w 2666"/>
                  <a:gd name="T9" fmla="*/ 401 h 808"/>
                  <a:gd name="T10" fmla="*/ 1988 w 2666"/>
                  <a:gd name="T11" fmla="*/ 0 h 808"/>
                  <a:gd name="T12" fmla="*/ 645 w 2666"/>
                  <a:gd name="T13" fmla="*/ 0 h 808"/>
                  <a:gd name="T14" fmla="*/ 0 w 2666"/>
                  <a:gd name="T15" fmla="*/ 0 h 808"/>
                  <a:gd name="T16" fmla="*/ 0 w 2666"/>
                  <a:gd name="T17" fmla="*/ 808 h 808"/>
                  <a:gd name="T18" fmla="*/ 645 w 2666"/>
                  <a:gd name="T19" fmla="*/ 808 h 808"/>
                  <a:gd name="T20" fmla="*/ 645 w 2666"/>
                  <a:gd name="T21" fmla="*/ 0 h 808"/>
                  <a:gd name="T22" fmla="*/ 2666 w 2666"/>
                  <a:gd name="T23" fmla="*/ 0 h 808"/>
                  <a:gd name="T24" fmla="*/ 2121 w 2666"/>
                  <a:gd name="T25" fmla="*/ 0 h 808"/>
                  <a:gd name="T26" fmla="*/ 1749 w 2666"/>
                  <a:gd name="T27" fmla="*/ 401 h 808"/>
                  <a:gd name="T28" fmla="*/ 2121 w 2666"/>
                  <a:gd name="T29" fmla="*/ 808 h 808"/>
                  <a:gd name="T30" fmla="*/ 2666 w 2666"/>
                  <a:gd name="T31" fmla="*/ 808 h 808"/>
                  <a:gd name="T32" fmla="*/ 2666 w 2666"/>
                  <a:gd name="T33" fmla="*/ 0 h 8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666" h="808">
                    <a:moveTo>
                      <a:pt x="1988" y="0"/>
                    </a:moveTo>
                    <a:lnTo>
                      <a:pt x="738" y="0"/>
                    </a:lnTo>
                    <a:lnTo>
                      <a:pt x="738" y="808"/>
                    </a:lnTo>
                    <a:lnTo>
                      <a:pt x="1988" y="808"/>
                    </a:lnTo>
                    <a:lnTo>
                      <a:pt x="1616" y="401"/>
                    </a:lnTo>
                    <a:lnTo>
                      <a:pt x="1988" y="0"/>
                    </a:lnTo>
                    <a:close/>
                    <a:moveTo>
                      <a:pt x="645" y="0"/>
                    </a:moveTo>
                    <a:lnTo>
                      <a:pt x="0" y="0"/>
                    </a:lnTo>
                    <a:lnTo>
                      <a:pt x="0" y="808"/>
                    </a:lnTo>
                    <a:lnTo>
                      <a:pt x="645" y="808"/>
                    </a:lnTo>
                    <a:lnTo>
                      <a:pt x="645" y="0"/>
                    </a:lnTo>
                    <a:close/>
                    <a:moveTo>
                      <a:pt x="2666" y="0"/>
                    </a:moveTo>
                    <a:lnTo>
                      <a:pt x="2121" y="0"/>
                    </a:lnTo>
                    <a:lnTo>
                      <a:pt x="1749" y="401"/>
                    </a:lnTo>
                    <a:lnTo>
                      <a:pt x="2121" y="808"/>
                    </a:lnTo>
                    <a:lnTo>
                      <a:pt x="2666" y="808"/>
                    </a:lnTo>
                    <a:lnTo>
                      <a:pt x="2666" y="0"/>
                    </a:lnTo>
                    <a:close/>
                  </a:path>
                </a:pathLst>
              </a:custGeom>
              <a:solidFill>
                <a:srgbClr val="FFF2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7258" dirty="0"/>
              </a:p>
            </p:txBody>
          </p:sp>
          <p:sp>
            <p:nvSpPr>
              <p:cNvPr id="694" name="Freeform 43">
                <a:extLst>
                  <a:ext uri="{FF2B5EF4-FFF2-40B4-BE49-F238E27FC236}">
                    <a16:creationId xmlns:a16="http://schemas.microsoft.com/office/drawing/2014/main" id="{81E8E483-EDCD-3C4E-809F-D4587E918AD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3446080" y="16279364"/>
                <a:ext cx="986302" cy="298924"/>
              </a:xfrm>
              <a:custGeom>
                <a:avLst/>
                <a:gdLst>
                  <a:gd name="T0" fmla="*/ 1988 w 2666"/>
                  <a:gd name="T1" fmla="*/ 0 h 808"/>
                  <a:gd name="T2" fmla="*/ 738 w 2666"/>
                  <a:gd name="T3" fmla="*/ 0 h 808"/>
                  <a:gd name="T4" fmla="*/ 738 w 2666"/>
                  <a:gd name="T5" fmla="*/ 808 h 808"/>
                  <a:gd name="T6" fmla="*/ 1988 w 2666"/>
                  <a:gd name="T7" fmla="*/ 808 h 808"/>
                  <a:gd name="T8" fmla="*/ 1616 w 2666"/>
                  <a:gd name="T9" fmla="*/ 401 h 808"/>
                  <a:gd name="T10" fmla="*/ 1988 w 2666"/>
                  <a:gd name="T11" fmla="*/ 0 h 808"/>
                  <a:gd name="T12" fmla="*/ 645 w 2666"/>
                  <a:gd name="T13" fmla="*/ 0 h 808"/>
                  <a:gd name="T14" fmla="*/ 0 w 2666"/>
                  <a:gd name="T15" fmla="*/ 0 h 808"/>
                  <a:gd name="T16" fmla="*/ 0 w 2666"/>
                  <a:gd name="T17" fmla="*/ 808 h 808"/>
                  <a:gd name="T18" fmla="*/ 645 w 2666"/>
                  <a:gd name="T19" fmla="*/ 808 h 808"/>
                  <a:gd name="T20" fmla="*/ 645 w 2666"/>
                  <a:gd name="T21" fmla="*/ 0 h 808"/>
                  <a:gd name="T22" fmla="*/ 2666 w 2666"/>
                  <a:gd name="T23" fmla="*/ 0 h 808"/>
                  <a:gd name="T24" fmla="*/ 2121 w 2666"/>
                  <a:gd name="T25" fmla="*/ 0 h 808"/>
                  <a:gd name="T26" fmla="*/ 1749 w 2666"/>
                  <a:gd name="T27" fmla="*/ 401 h 808"/>
                  <a:gd name="T28" fmla="*/ 2121 w 2666"/>
                  <a:gd name="T29" fmla="*/ 808 h 808"/>
                  <a:gd name="T30" fmla="*/ 2666 w 2666"/>
                  <a:gd name="T31" fmla="*/ 808 h 808"/>
                  <a:gd name="T32" fmla="*/ 2666 w 2666"/>
                  <a:gd name="T33" fmla="*/ 0 h 8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666" h="808">
                    <a:moveTo>
                      <a:pt x="1988" y="0"/>
                    </a:moveTo>
                    <a:lnTo>
                      <a:pt x="738" y="0"/>
                    </a:lnTo>
                    <a:lnTo>
                      <a:pt x="738" y="808"/>
                    </a:lnTo>
                    <a:lnTo>
                      <a:pt x="1988" y="808"/>
                    </a:lnTo>
                    <a:lnTo>
                      <a:pt x="1616" y="401"/>
                    </a:lnTo>
                    <a:lnTo>
                      <a:pt x="1988" y="0"/>
                    </a:lnTo>
                    <a:moveTo>
                      <a:pt x="645" y="0"/>
                    </a:moveTo>
                    <a:lnTo>
                      <a:pt x="0" y="0"/>
                    </a:lnTo>
                    <a:lnTo>
                      <a:pt x="0" y="808"/>
                    </a:lnTo>
                    <a:lnTo>
                      <a:pt x="645" y="808"/>
                    </a:lnTo>
                    <a:lnTo>
                      <a:pt x="645" y="0"/>
                    </a:lnTo>
                    <a:moveTo>
                      <a:pt x="2666" y="0"/>
                    </a:moveTo>
                    <a:lnTo>
                      <a:pt x="2121" y="0"/>
                    </a:lnTo>
                    <a:lnTo>
                      <a:pt x="1749" y="401"/>
                    </a:lnTo>
                    <a:lnTo>
                      <a:pt x="2121" y="808"/>
                    </a:lnTo>
                    <a:lnTo>
                      <a:pt x="2666" y="808"/>
                    </a:lnTo>
                    <a:lnTo>
                      <a:pt x="2666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7258" dirty="0"/>
              </a:p>
            </p:txBody>
          </p:sp>
          <p:sp>
            <p:nvSpPr>
              <p:cNvPr id="695" name="Oval 47">
                <a:extLst>
                  <a:ext uri="{FF2B5EF4-FFF2-40B4-BE49-F238E27FC236}">
                    <a16:creationId xmlns:a16="http://schemas.microsoft.com/office/drawing/2014/main" id="{6FA2837F-9435-BC4E-B01C-F399FF9E5C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3002133" y="16378142"/>
                <a:ext cx="98408" cy="98778"/>
              </a:xfrm>
              <a:prstGeom prst="ellipse">
                <a:avLst/>
              </a:prstGeom>
              <a:solidFill>
                <a:srgbClr val="501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7258" dirty="0"/>
              </a:p>
            </p:txBody>
          </p:sp>
          <p:grpSp>
            <p:nvGrpSpPr>
              <p:cNvPr id="696" name="Group 695">
                <a:extLst>
                  <a:ext uri="{FF2B5EF4-FFF2-40B4-BE49-F238E27FC236}">
                    <a16:creationId xmlns:a16="http://schemas.microsoft.com/office/drawing/2014/main" id="{AA7F7F3C-5D48-1048-9452-B1C926C301AF}"/>
                  </a:ext>
                </a:extLst>
              </p:cNvPr>
              <p:cNvGrpSpPr/>
              <p:nvPr/>
            </p:nvGrpSpPr>
            <p:grpSpPr>
              <a:xfrm>
                <a:off x="-3468277" y="16279364"/>
                <a:ext cx="1030697" cy="298924"/>
                <a:chOff x="-3472534" y="16279364"/>
                <a:chExt cx="1030697" cy="298924"/>
              </a:xfrm>
            </p:grpSpPr>
            <p:sp>
              <p:nvSpPr>
                <p:cNvPr id="698" name="Freeform 44">
                  <a:extLst>
                    <a:ext uri="{FF2B5EF4-FFF2-40B4-BE49-F238E27FC236}">
                      <a16:creationId xmlns:a16="http://schemas.microsoft.com/office/drawing/2014/main" id="{50D23E95-6D70-B848-9DCE-616E9B550B1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3472534" y="16279364"/>
                  <a:ext cx="260819" cy="298924"/>
                </a:xfrm>
                <a:custGeom>
                  <a:avLst/>
                  <a:gdLst>
                    <a:gd name="T0" fmla="*/ 106 w 106"/>
                    <a:gd name="T1" fmla="*/ 0 h 121"/>
                    <a:gd name="T2" fmla="*/ 9 w 106"/>
                    <a:gd name="T3" fmla="*/ 0 h 121"/>
                    <a:gd name="T4" fmla="*/ 0 w 106"/>
                    <a:gd name="T5" fmla="*/ 60 h 121"/>
                    <a:gd name="T6" fmla="*/ 9 w 106"/>
                    <a:gd name="T7" fmla="*/ 121 h 121"/>
                    <a:gd name="T8" fmla="*/ 106 w 106"/>
                    <a:gd name="T9" fmla="*/ 121 h 121"/>
                    <a:gd name="T10" fmla="*/ 106 w 106"/>
                    <a:gd name="T11" fmla="*/ 0 h 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6" h="121">
                      <a:moveTo>
                        <a:pt x="106" y="0"/>
                      </a:move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3" y="19"/>
                        <a:pt x="0" y="39"/>
                        <a:pt x="0" y="60"/>
                      </a:cubicBezTo>
                      <a:cubicBezTo>
                        <a:pt x="0" y="81"/>
                        <a:pt x="3" y="102"/>
                        <a:pt x="9" y="121"/>
                      </a:cubicBezTo>
                      <a:cubicBezTo>
                        <a:pt x="106" y="121"/>
                        <a:pt x="106" y="121"/>
                        <a:pt x="106" y="121"/>
                      </a:cubicBezTo>
                      <a:lnTo>
                        <a:pt x="106" y="0"/>
                      </a:lnTo>
                      <a:close/>
                    </a:path>
                  </a:pathLst>
                </a:custGeom>
                <a:solidFill>
                  <a:srgbClr val="E5B5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7258" dirty="0"/>
                </a:p>
              </p:txBody>
            </p:sp>
            <p:sp>
              <p:nvSpPr>
                <p:cNvPr id="699" name="Freeform 45">
                  <a:extLst>
                    <a:ext uri="{FF2B5EF4-FFF2-40B4-BE49-F238E27FC236}">
                      <a16:creationId xmlns:a16="http://schemas.microsoft.com/office/drawing/2014/main" id="{4D4AA54E-A4CF-CD4A-B90B-A049DFB4837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2803284" y="16279364"/>
                  <a:ext cx="361447" cy="298924"/>
                </a:xfrm>
                <a:custGeom>
                  <a:avLst/>
                  <a:gdLst>
                    <a:gd name="T0" fmla="*/ 138 w 147"/>
                    <a:gd name="T1" fmla="*/ 0 h 121"/>
                    <a:gd name="T2" fmla="*/ 56 w 147"/>
                    <a:gd name="T3" fmla="*/ 0 h 121"/>
                    <a:gd name="T4" fmla="*/ 0 w 147"/>
                    <a:gd name="T5" fmla="*/ 60 h 121"/>
                    <a:gd name="T6" fmla="*/ 56 w 147"/>
                    <a:gd name="T7" fmla="*/ 121 h 121"/>
                    <a:gd name="T8" fmla="*/ 138 w 147"/>
                    <a:gd name="T9" fmla="*/ 121 h 121"/>
                    <a:gd name="T10" fmla="*/ 147 w 147"/>
                    <a:gd name="T11" fmla="*/ 60 h 121"/>
                    <a:gd name="T12" fmla="*/ 138 w 147"/>
                    <a:gd name="T13" fmla="*/ 0 h 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47" h="121">
                      <a:moveTo>
                        <a:pt x="138" y="0"/>
                      </a:moveTo>
                      <a:cubicBezTo>
                        <a:pt x="56" y="0"/>
                        <a:pt x="56" y="0"/>
                        <a:pt x="56" y="0"/>
                      </a:cubicBezTo>
                      <a:cubicBezTo>
                        <a:pt x="0" y="60"/>
                        <a:pt x="0" y="60"/>
                        <a:pt x="0" y="60"/>
                      </a:cubicBezTo>
                      <a:cubicBezTo>
                        <a:pt x="56" y="121"/>
                        <a:pt x="56" y="121"/>
                        <a:pt x="56" y="121"/>
                      </a:cubicBezTo>
                      <a:cubicBezTo>
                        <a:pt x="138" y="121"/>
                        <a:pt x="138" y="121"/>
                        <a:pt x="138" y="121"/>
                      </a:cubicBezTo>
                      <a:cubicBezTo>
                        <a:pt x="144" y="102"/>
                        <a:pt x="147" y="81"/>
                        <a:pt x="147" y="60"/>
                      </a:cubicBezTo>
                      <a:cubicBezTo>
                        <a:pt x="147" y="39"/>
                        <a:pt x="144" y="19"/>
                        <a:pt x="138" y="0"/>
                      </a:cubicBezTo>
                      <a:close/>
                    </a:path>
                  </a:pathLst>
                </a:custGeom>
                <a:solidFill>
                  <a:srgbClr val="E5B5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7258" dirty="0"/>
                </a:p>
              </p:txBody>
            </p:sp>
            <p:sp>
              <p:nvSpPr>
                <p:cNvPr id="700" name="Freeform 46">
                  <a:extLst>
                    <a:ext uri="{FF2B5EF4-FFF2-40B4-BE49-F238E27FC236}">
                      <a16:creationId xmlns:a16="http://schemas.microsoft.com/office/drawing/2014/main" id="{D2A7143F-8F3D-5846-99AE-08B27CA8E11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3177310" y="16279364"/>
                  <a:ext cx="462445" cy="298924"/>
                </a:xfrm>
                <a:custGeom>
                  <a:avLst/>
                  <a:gdLst>
                    <a:gd name="T0" fmla="*/ 188 w 188"/>
                    <a:gd name="T1" fmla="*/ 0 h 121"/>
                    <a:gd name="T2" fmla="*/ 0 w 188"/>
                    <a:gd name="T3" fmla="*/ 0 h 121"/>
                    <a:gd name="T4" fmla="*/ 0 w 188"/>
                    <a:gd name="T5" fmla="*/ 121 h 121"/>
                    <a:gd name="T6" fmla="*/ 188 w 188"/>
                    <a:gd name="T7" fmla="*/ 121 h 121"/>
                    <a:gd name="T8" fmla="*/ 132 w 188"/>
                    <a:gd name="T9" fmla="*/ 60 h 121"/>
                    <a:gd name="T10" fmla="*/ 188 w 188"/>
                    <a:gd name="T11" fmla="*/ 0 h 121"/>
                    <a:gd name="T12" fmla="*/ 93 w 188"/>
                    <a:gd name="T13" fmla="*/ 80 h 121"/>
                    <a:gd name="T14" fmla="*/ 73 w 188"/>
                    <a:gd name="T15" fmla="*/ 60 h 121"/>
                    <a:gd name="T16" fmla="*/ 93 w 188"/>
                    <a:gd name="T17" fmla="*/ 40 h 121"/>
                    <a:gd name="T18" fmla="*/ 113 w 188"/>
                    <a:gd name="T19" fmla="*/ 60 h 121"/>
                    <a:gd name="T20" fmla="*/ 93 w 188"/>
                    <a:gd name="T21" fmla="*/ 80 h 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88" h="121">
                      <a:moveTo>
                        <a:pt x="188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21"/>
                        <a:pt x="0" y="121"/>
                        <a:pt x="0" y="121"/>
                      </a:cubicBezTo>
                      <a:cubicBezTo>
                        <a:pt x="188" y="121"/>
                        <a:pt x="188" y="121"/>
                        <a:pt x="188" y="121"/>
                      </a:cubicBezTo>
                      <a:cubicBezTo>
                        <a:pt x="132" y="60"/>
                        <a:pt x="132" y="60"/>
                        <a:pt x="132" y="60"/>
                      </a:cubicBezTo>
                      <a:lnTo>
                        <a:pt x="188" y="0"/>
                      </a:lnTo>
                      <a:close/>
                      <a:moveTo>
                        <a:pt x="93" y="80"/>
                      </a:moveTo>
                      <a:cubicBezTo>
                        <a:pt x="82" y="80"/>
                        <a:pt x="73" y="71"/>
                        <a:pt x="73" y="60"/>
                      </a:cubicBezTo>
                      <a:cubicBezTo>
                        <a:pt x="73" y="49"/>
                        <a:pt x="82" y="40"/>
                        <a:pt x="93" y="40"/>
                      </a:cubicBezTo>
                      <a:cubicBezTo>
                        <a:pt x="104" y="40"/>
                        <a:pt x="113" y="49"/>
                        <a:pt x="113" y="60"/>
                      </a:cubicBezTo>
                      <a:cubicBezTo>
                        <a:pt x="113" y="71"/>
                        <a:pt x="104" y="80"/>
                        <a:pt x="93" y="80"/>
                      </a:cubicBezTo>
                      <a:close/>
                    </a:path>
                  </a:pathLst>
                </a:custGeom>
                <a:solidFill>
                  <a:srgbClr val="E5B5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7258" dirty="0"/>
                </a:p>
              </p:txBody>
            </p:sp>
            <p:sp>
              <p:nvSpPr>
                <p:cNvPr id="701" name="Oval 48">
                  <a:extLst>
                    <a:ext uri="{FF2B5EF4-FFF2-40B4-BE49-F238E27FC236}">
                      <a16:creationId xmlns:a16="http://schemas.microsoft.com/office/drawing/2014/main" id="{11E29EE6-12FC-3046-9B6D-9D032A26D2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-2997511" y="16378142"/>
                  <a:ext cx="98408" cy="98778"/>
                </a:xfrm>
                <a:prstGeom prst="ellipse">
                  <a:avLst/>
                </a:prstGeom>
                <a:solidFill>
                  <a:srgbClr val="501C4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7258" dirty="0"/>
                </a:p>
              </p:txBody>
            </p:sp>
          </p:grpSp>
          <p:sp>
            <p:nvSpPr>
              <p:cNvPr id="697" name="Oval 696">
                <a:extLst>
                  <a:ext uri="{FF2B5EF4-FFF2-40B4-BE49-F238E27FC236}">
                    <a16:creationId xmlns:a16="http://schemas.microsoft.com/office/drawing/2014/main" id="{E2427929-D3B3-1448-AE63-1863FB26DC3E}"/>
                  </a:ext>
                </a:extLst>
              </p:cNvPr>
              <p:cNvSpPr/>
              <p:nvPr/>
            </p:nvSpPr>
            <p:spPr>
              <a:xfrm>
                <a:off x="-3480158" y="15897897"/>
                <a:ext cx="1054458" cy="1054458"/>
              </a:xfrm>
              <a:prstGeom prst="ellipse">
                <a:avLst/>
              </a:prstGeom>
              <a:noFill/>
              <a:ln w="50800">
                <a:solidFill>
                  <a:srgbClr val="80007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7258" dirty="0"/>
              </a:p>
            </p:txBody>
          </p:sp>
        </p:grpSp>
      </p:grpSp>
      <p:sp>
        <p:nvSpPr>
          <p:cNvPr id="703" name="TextBox 702">
            <a:extLst>
              <a:ext uri="{FF2B5EF4-FFF2-40B4-BE49-F238E27FC236}">
                <a16:creationId xmlns:a16="http://schemas.microsoft.com/office/drawing/2014/main" id="{A9DCA901-3892-A34C-9D42-9278C15F688A}"/>
              </a:ext>
            </a:extLst>
          </p:cNvPr>
          <p:cNvSpPr txBox="1"/>
          <p:nvPr/>
        </p:nvSpPr>
        <p:spPr>
          <a:xfrm>
            <a:off x="10481512" y="20322236"/>
            <a:ext cx="159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54274E"/>
                </a:solidFill>
              </a:rPr>
              <a:t>Treatment-related TEAEs in &gt;10% of patients </a:t>
            </a:r>
          </a:p>
        </p:txBody>
      </p:sp>
      <p:sp>
        <p:nvSpPr>
          <p:cNvPr id="704" name="Rectangle 703">
            <a:extLst>
              <a:ext uri="{FF2B5EF4-FFF2-40B4-BE49-F238E27FC236}">
                <a16:creationId xmlns:a16="http://schemas.microsoft.com/office/drawing/2014/main" id="{A90EEF7C-BFD3-0C4C-A3A6-5D29A1FAD1CA}"/>
              </a:ext>
            </a:extLst>
          </p:cNvPr>
          <p:cNvSpPr/>
          <p:nvPr/>
        </p:nvSpPr>
        <p:spPr>
          <a:xfrm>
            <a:off x="10440080" y="26207624"/>
            <a:ext cx="15876554" cy="489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en-US" sz="3200" b="1" dirty="0">
                <a:solidFill>
                  <a:schemeClr val="accent1"/>
                </a:solidFill>
              </a:rPr>
              <a:t>Serious treatment-related TEAEs</a:t>
            </a:r>
          </a:p>
        </p:txBody>
      </p:sp>
      <p:sp>
        <p:nvSpPr>
          <p:cNvPr id="741" name="TextBox 740">
            <a:extLst>
              <a:ext uri="{FF2B5EF4-FFF2-40B4-BE49-F238E27FC236}">
                <a16:creationId xmlns:a16="http://schemas.microsoft.com/office/drawing/2014/main" id="{6029E939-F60E-284B-B22C-87E61C621ECF}"/>
              </a:ext>
            </a:extLst>
          </p:cNvPr>
          <p:cNvSpPr txBox="1"/>
          <p:nvPr/>
        </p:nvSpPr>
        <p:spPr>
          <a:xfrm>
            <a:off x="841919" y="22517858"/>
            <a:ext cx="880620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1200" dirty="0">
                <a:solidFill>
                  <a:schemeClr val="tx1"/>
                </a:solidFill>
              </a:rPr>
              <a:t>AE, adverse event; DMD, Duchenne muscular dystrophy; Q4W, once every 4 weeks; SRC, Safety Review Committee.</a:t>
            </a:r>
          </a:p>
        </p:txBody>
      </p:sp>
      <p:graphicFrame>
        <p:nvGraphicFramePr>
          <p:cNvPr id="749" name="Table 8">
            <a:extLst>
              <a:ext uri="{FF2B5EF4-FFF2-40B4-BE49-F238E27FC236}">
                <a16:creationId xmlns:a16="http://schemas.microsoft.com/office/drawing/2014/main" id="{AA54E307-C4EF-CF44-B0FB-8DCF7DD5F9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309110"/>
              </p:ext>
            </p:extLst>
          </p:nvPr>
        </p:nvGraphicFramePr>
        <p:xfrm>
          <a:off x="17242971" y="26715970"/>
          <a:ext cx="8789924" cy="3200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5804">
                  <a:extLst>
                    <a:ext uri="{9D8B030D-6E8A-4147-A177-3AD203B41FA5}">
                      <a16:colId xmlns:a16="http://schemas.microsoft.com/office/drawing/2014/main" val="2082469428"/>
                    </a:ext>
                  </a:extLst>
                </a:gridCol>
                <a:gridCol w="2722556">
                  <a:extLst>
                    <a:ext uri="{9D8B030D-6E8A-4147-A177-3AD203B41FA5}">
                      <a16:colId xmlns:a16="http://schemas.microsoft.com/office/drawing/2014/main" val="2615853049"/>
                    </a:ext>
                  </a:extLst>
                </a:gridCol>
                <a:gridCol w="1764725">
                  <a:extLst>
                    <a:ext uri="{9D8B030D-6E8A-4147-A177-3AD203B41FA5}">
                      <a16:colId xmlns:a16="http://schemas.microsoft.com/office/drawing/2014/main" val="3875544911"/>
                    </a:ext>
                  </a:extLst>
                </a:gridCol>
                <a:gridCol w="2046839">
                  <a:extLst>
                    <a:ext uri="{9D8B030D-6E8A-4147-A177-3AD203B41FA5}">
                      <a16:colId xmlns:a16="http://schemas.microsoft.com/office/drawing/2014/main" val="672385704"/>
                    </a:ext>
                  </a:extLst>
                </a:gridCol>
              </a:tblGrid>
              <a:tr h="6609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Patient</a:t>
                      </a:r>
                    </a:p>
                  </a:txBody>
                  <a:tcPr marL="68580" marR="68580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cap="none" baseline="0" dirty="0">
                          <a:solidFill>
                            <a:schemeClr val="bg1"/>
                          </a:solidFill>
                        </a:rPr>
                        <a:t>Preferred term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cap="none" baseline="0">
                          <a:solidFill>
                            <a:schemeClr val="bg1"/>
                          </a:solidFill>
                        </a:rPr>
                        <a:t>Severity*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cap="none" baseline="0" dirty="0">
                          <a:solidFill>
                            <a:schemeClr val="bg1"/>
                          </a:solidFill>
                        </a:rPr>
                        <a:t>Outcome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257415"/>
                  </a:ext>
                </a:extLst>
              </a:tr>
              <a:tr h="660915">
                <a:tc rowSpan="2">
                  <a:txBody>
                    <a:bodyPr/>
                    <a:lstStyle/>
                    <a:p>
                      <a:r>
                        <a:rPr lang="en-US" sz="2400" b="1" dirty="0"/>
                        <a:t>Patient 8 </a:t>
                      </a:r>
                      <a:br>
                        <a:rPr lang="en-US" sz="2400" b="1" dirty="0"/>
                      </a:br>
                      <a:r>
                        <a:rPr lang="en-US" sz="2400" b="1" dirty="0"/>
                        <a:t>(30 mg/kg)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Hypomagnesemia</a:t>
                      </a:r>
                    </a:p>
                  </a:txBody>
                  <a:tcPr marL="68580" marR="6858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Grade 4</a:t>
                      </a:r>
                    </a:p>
                  </a:txBody>
                  <a:tcPr marL="68580" marR="6858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Resolved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585051"/>
                  </a:ext>
                </a:extLst>
              </a:tr>
              <a:tr h="660915">
                <a:tc vMerge="1">
                  <a:txBody>
                    <a:bodyPr/>
                    <a:lstStyle/>
                    <a:p>
                      <a:r>
                        <a:rPr lang="en-US" sz="1400"/>
                        <a:t>Headache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Hypokalemia</a:t>
                      </a:r>
                    </a:p>
                  </a:txBody>
                  <a:tcPr marL="68580" marR="6858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</a:rPr>
                        <a:t>Grade </a:t>
                      </a:r>
                      <a:r>
                        <a:rPr lang="en-US" sz="2400" strike="noStrike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68580" marR="6858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Resolved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18644"/>
                  </a:ext>
                </a:extLst>
              </a:tr>
              <a:tr h="1217474">
                <a:tc>
                  <a:txBody>
                    <a:bodyPr/>
                    <a:lstStyle/>
                    <a:p>
                      <a:r>
                        <a:rPr lang="en-US" sz="2400" b="1" dirty="0"/>
                        <a:t>Patient 10 </a:t>
                      </a:r>
                      <a:br>
                        <a:rPr lang="en-US" sz="2400" b="1" dirty="0"/>
                      </a:br>
                      <a:r>
                        <a:rPr lang="en-US" sz="2400" b="1" dirty="0"/>
                        <a:t>(30 mg/kg)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Hypomagnesemia</a:t>
                      </a:r>
                    </a:p>
                  </a:txBody>
                  <a:tcPr marL="68580" marR="6858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Grade 4</a:t>
                      </a:r>
                    </a:p>
                  </a:txBody>
                  <a:tcPr marL="68580" marR="6858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Resolved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875379"/>
                  </a:ext>
                </a:extLst>
              </a:tr>
            </a:tbl>
          </a:graphicData>
        </a:graphic>
      </p:graphicFrame>
      <p:sp>
        <p:nvSpPr>
          <p:cNvPr id="207" name="TextBox 206">
            <a:extLst>
              <a:ext uri="{FF2B5EF4-FFF2-40B4-BE49-F238E27FC236}">
                <a16:creationId xmlns:a16="http://schemas.microsoft.com/office/drawing/2014/main" id="{C949230E-979D-421B-8301-B8EFFF3E294B}"/>
              </a:ext>
            </a:extLst>
          </p:cNvPr>
          <p:cNvSpPr txBox="1"/>
          <p:nvPr/>
        </p:nvSpPr>
        <p:spPr>
          <a:xfrm>
            <a:off x="28428549" y="28605210"/>
            <a:ext cx="13368276" cy="1077218"/>
          </a:xfrm>
          <a:prstGeom prst="rect">
            <a:avLst/>
          </a:prstGeom>
          <a:solidFill>
            <a:schemeClr val="accent6">
              <a:lumMod val="90000"/>
              <a:lumOff val="10000"/>
            </a:schemeClr>
          </a:solidFill>
        </p:spPr>
        <p:txBody>
          <a:bodyPr wrap="square">
            <a:spAutoFit/>
          </a:bodyPr>
          <a:lstStyle/>
          <a:p>
            <a:pPr marR="0" lvl="0" algn="ctr" defTabSz="685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C0053"/>
              </a:buClr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 the 30 mg/kg cohort, immunofluorescence at Week 12 biopsy showed 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an increase in PDPF and mean intensity from baseline</a:t>
            </a:r>
          </a:p>
        </p:txBody>
      </p:sp>
      <p:sp>
        <p:nvSpPr>
          <p:cNvPr id="160" name="Text Placeholder 5">
            <a:extLst>
              <a:ext uri="{FF2B5EF4-FFF2-40B4-BE49-F238E27FC236}">
                <a16:creationId xmlns:a16="http://schemas.microsoft.com/office/drawing/2014/main" id="{2746F243-019D-8C41-915E-28B40E830FB6}"/>
              </a:ext>
            </a:extLst>
          </p:cNvPr>
          <p:cNvSpPr txBox="1">
            <a:spLocks/>
          </p:cNvSpPr>
          <p:nvPr/>
        </p:nvSpPr>
        <p:spPr>
          <a:xfrm>
            <a:off x="27008027" y="30114742"/>
            <a:ext cx="12200854" cy="30063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68576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5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57159" indent="-157159" algn="l" defTabSz="68576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300031" indent="-136522" algn="l" defTabSz="68576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tabLst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436552" indent="-142871" algn="l" defTabSz="68576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573074" indent="-136522" algn="l" defTabSz="68576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PDPF, percent dystrophin-positive fibers; Q4W, once every 4 weeks; SE, standard error.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75CBFE7F-BB35-1642-B203-3349BC5A6D58}"/>
              </a:ext>
            </a:extLst>
          </p:cNvPr>
          <p:cNvSpPr txBox="1"/>
          <p:nvPr/>
        </p:nvSpPr>
        <p:spPr>
          <a:xfrm>
            <a:off x="10289261" y="23399852"/>
            <a:ext cx="16027373" cy="2697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Clr>
                <a:schemeClr val="accent6">
                  <a:lumMod val="90000"/>
                  <a:lumOff val="10000"/>
                </a:schemeClr>
              </a:buClr>
              <a:buFont typeface="Arial" panose="020B0604020202020204" pitchFamily="34" charset="0"/>
              <a:buChar char="•"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The most common treatment-related TEAE was hypomagnesemia</a:t>
            </a:r>
          </a:p>
          <a:p>
            <a:pPr marL="1371600" lvl="2" indent="-457200">
              <a:buClr>
                <a:schemeClr val="accent6">
                  <a:lumMod val="90000"/>
                  <a:lumOff val="10000"/>
                </a:schemeClr>
              </a:buClr>
              <a:buFont typeface="Apple Symbols" panose="02000000000000000000" pitchFamily="2" charset="-79"/>
              <a:buChar char="⎻"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 most cases, hypomagnesemia was mild to moderate; all patients were asymptomatic, and all recovered after dose pause and magnesium supplementation</a:t>
            </a:r>
          </a:p>
          <a:p>
            <a:pPr marL="1371600" lvl="2" indent="-457200">
              <a:buClr>
                <a:schemeClr val="accent6">
                  <a:lumMod val="90000"/>
                  <a:lumOff val="10000"/>
                </a:schemeClr>
              </a:buClr>
              <a:buFont typeface="Apple Symbols" panose="02000000000000000000" pitchFamily="2" charset="-79"/>
              <a:buChar char="⎻"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Hypomagnesemia related to study drug was severe in 2 of the 6 patients in the 30 mg/kg cohort who experienced hypomagnesemia </a:t>
            </a:r>
          </a:p>
          <a:p>
            <a:pPr marL="914400" lvl="1" indent="-457200">
              <a:lnSpc>
                <a:spcPct val="110000"/>
              </a:lnSpc>
              <a:buClr>
                <a:schemeClr val="accent6">
                  <a:lumMod val="90000"/>
                  <a:lumOff val="1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All other treatment-related TEAEs listed were mild or moderate in severity</a:t>
            </a: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6C2460B0-7144-4641-B6C5-52BCF6ACC565}"/>
              </a:ext>
            </a:extLst>
          </p:cNvPr>
          <p:cNvSpPr/>
          <p:nvPr/>
        </p:nvSpPr>
        <p:spPr>
          <a:xfrm>
            <a:off x="10285159" y="26599524"/>
            <a:ext cx="6838686" cy="338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lnSpc>
                <a:spcPct val="110000"/>
              </a:lnSpc>
              <a:buClr>
                <a:srgbClr val="56004E">
                  <a:lumMod val="90000"/>
                  <a:lumOff val="10000"/>
                </a:srgbClr>
              </a:buClr>
              <a:buFont typeface="Arial" panose="020B0604020202020204" pitchFamily="34" charset="0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Two serious cases of hypomagnesemia occurred prior to the implementation of magnesium monitoring and supplementation</a:t>
            </a:r>
            <a:endParaRPr lang="en-GB" sz="2800" dirty="0">
              <a:solidFill>
                <a:srgbClr val="000000"/>
              </a:solidFill>
              <a:latin typeface="Calibri" panose="020F0502020204030204"/>
            </a:endParaRPr>
          </a:p>
          <a:p>
            <a:pPr marL="914400" lvl="1" indent="-457200">
              <a:lnSpc>
                <a:spcPct val="110000"/>
              </a:lnSpc>
              <a:buClr>
                <a:srgbClr val="56004E">
                  <a:lumMod val="90000"/>
                  <a:lumOff val="10000"/>
                </a:srgbClr>
              </a:buClr>
              <a:buFont typeface="Arial" panose="020B0604020202020204" pitchFamily="34" charset="0"/>
              <a:buChar char="•"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None of the serious TEAEs related to study drug were life-threatening, and both patients remained asymptomatic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486CC477-5D2E-2446-A6BD-1EF3B9315351}"/>
              </a:ext>
            </a:extLst>
          </p:cNvPr>
          <p:cNvSpPr txBox="1"/>
          <p:nvPr/>
        </p:nvSpPr>
        <p:spPr>
          <a:xfrm>
            <a:off x="36236505" y="11349211"/>
            <a:ext cx="6257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chemeClr val="accent3"/>
              </a:buClr>
              <a:defRPr/>
            </a:pPr>
            <a:r>
              <a:rPr lang="en-GB" sz="2800" b="1" dirty="0"/>
              <a:t>Dystrophin (western blot) in biopsies*</a:t>
            </a:r>
            <a:endParaRPr lang="en-US" sz="2800" b="1" dirty="0"/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7B6CA3D8-47C5-7A48-8322-FA4E70C3BA0B}"/>
              </a:ext>
            </a:extLst>
          </p:cNvPr>
          <p:cNvSpPr txBox="1"/>
          <p:nvPr/>
        </p:nvSpPr>
        <p:spPr>
          <a:xfrm rot="16200000">
            <a:off x="24472083" y="13412216"/>
            <a:ext cx="554583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2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chemeClr val="tx1"/>
                </a:solidFill>
                <a:effectLst/>
              </a:rPr>
              <a:t>Mean (SE) exon skipping, %</a:t>
            </a:r>
            <a:endParaRPr lang="en-US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B3BA96A8-AC7E-5448-BEA7-D3C7C9C1BFA0}"/>
              </a:ext>
            </a:extLst>
          </p:cNvPr>
          <p:cNvSpPr txBox="1"/>
          <p:nvPr/>
        </p:nvSpPr>
        <p:spPr>
          <a:xfrm>
            <a:off x="37183947" y="26496157"/>
            <a:ext cx="574916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766">
              <a:defRPr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Mean baseline values were 17.18% and 15.68% for dystrophin-positive fibers and intensity, respectively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4634AC97-657D-7B4D-A0D3-3545DD9ADC10}"/>
              </a:ext>
            </a:extLst>
          </p:cNvPr>
          <p:cNvSpPr txBox="1"/>
          <p:nvPr/>
        </p:nvSpPr>
        <p:spPr>
          <a:xfrm>
            <a:off x="10290527" y="17869469"/>
            <a:ext cx="16061369" cy="1964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lnSpc>
                <a:spcPct val="110000"/>
              </a:lnSpc>
              <a:buClr>
                <a:srgbClr val="56004E">
                  <a:lumMod val="90000"/>
                  <a:lumOff val="10000"/>
                </a:srgbClr>
              </a:buClr>
              <a:buFont typeface="Arial" panose="020B0604020202020204" pitchFamily="34" charset="0"/>
              <a:buChar char="•"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majority of TEAEs were mild to moderate in severity</a:t>
            </a:r>
          </a:p>
          <a:p>
            <a:pPr marL="914400" lvl="1" indent="-457200">
              <a:lnSpc>
                <a:spcPct val="110000"/>
              </a:lnSpc>
              <a:buClr>
                <a:srgbClr val="56004E">
                  <a:lumMod val="90000"/>
                  <a:lumOff val="10000"/>
                </a:srgbClr>
              </a:buClr>
              <a:buFont typeface="Arial" panose="020B0604020202020204" pitchFamily="34" charset="0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Markers of kidney function (estimated glomerular filtration rate, serum BUN, Cr, cystatin C) have generally been normal</a:t>
            </a:r>
          </a:p>
          <a:p>
            <a:pPr marL="914400" lvl="1" indent="-457200">
              <a:lnSpc>
                <a:spcPct val="110000"/>
              </a:lnSpc>
              <a:buClr>
                <a:srgbClr val="56004E">
                  <a:lumMod val="90000"/>
                  <a:lumOff val="10000"/>
                </a:srgbClr>
              </a:buClr>
              <a:buFont typeface="Arial" panose="020B0604020202020204" pitchFamily="34" charset="0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There have been no TEAEs leading to permanent study drug discontinuation or death</a:t>
            </a:r>
            <a:endParaRPr lang="en-US" sz="3200" spc="-11" baseline="30000" dirty="0">
              <a:solidFill>
                <a:srgbClr val="54274E"/>
              </a:solidFill>
            </a:endParaRPr>
          </a:p>
        </p:txBody>
      </p: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DC5DDD1A-740A-0E4B-A866-D6980AF5EB64}"/>
              </a:ext>
            </a:extLst>
          </p:cNvPr>
          <p:cNvGrpSpPr>
            <a:grpSpLocks noChangeAspect="1"/>
          </p:cNvGrpSpPr>
          <p:nvPr/>
        </p:nvGrpSpPr>
        <p:grpSpPr>
          <a:xfrm>
            <a:off x="1503758" y="23973480"/>
            <a:ext cx="7550129" cy="3007610"/>
            <a:chOff x="1001929" y="16566286"/>
            <a:chExt cx="7976130" cy="3693275"/>
          </a:xfrm>
        </p:grpSpPr>
        <p:sp>
          <p:nvSpPr>
            <p:cNvPr id="185" name="Rectangle 107">
              <a:extLst>
                <a:ext uri="{FF2B5EF4-FFF2-40B4-BE49-F238E27FC236}">
                  <a16:creationId xmlns:a16="http://schemas.microsoft.com/office/drawing/2014/main" id="{9CC69742-A35B-A546-8479-FCC9A40F017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18027" y="16582329"/>
              <a:ext cx="5762780" cy="2658279"/>
            </a:xfrm>
            <a:custGeom>
              <a:avLst/>
              <a:gdLst>
                <a:gd name="connsiteX0" fmla="*/ 0 w 6668664"/>
                <a:gd name="connsiteY0" fmla="*/ 0 h 3804694"/>
                <a:gd name="connsiteX1" fmla="*/ 6668664 w 6668664"/>
                <a:gd name="connsiteY1" fmla="*/ 0 h 3804694"/>
                <a:gd name="connsiteX2" fmla="*/ 6668664 w 6668664"/>
                <a:gd name="connsiteY2" fmla="*/ 3804694 h 3804694"/>
                <a:gd name="connsiteX3" fmla="*/ 0 w 6668664"/>
                <a:gd name="connsiteY3" fmla="*/ 3804694 h 3804694"/>
                <a:gd name="connsiteX4" fmla="*/ 0 w 6668664"/>
                <a:gd name="connsiteY4" fmla="*/ 0 h 3804694"/>
                <a:gd name="connsiteX0" fmla="*/ 19456 w 6668664"/>
                <a:gd name="connsiteY0" fmla="*/ 778213 h 3804694"/>
                <a:gd name="connsiteX1" fmla="*/ 6668664 w 6668664"/>
                <a:gd name="connsiteY1" fmla="*/ 0 h 3804694"/>
                <a:gd name="connsiteX2" fmla="*/ 6668664 w 6668664"/>
                <a:gd name="connsiteY2" fmla="*/ 3804694 h 3804694"/>
                <a:gd name="connsiteX3" fmla="*/ 0 w 6668664"/>
                <a:gd name="connsiteY3" fmla="*/ 3804694 h 3804694"/>
                <a:gd name="connsiteX4" fmla="*/ 19456 w 6668664"/>
                <a:gd name="connsiteY4" fmla="*/ 778213 h 3804694"/>
                <a:gd name="connsiteX0" fmla="*/ 0 w 6670375"/>
                <a:gd name="connsiteY0" fmla="*/ 778213 h 3804694"/>
                <a:gd name="connsiteX1" fmla="*/ 6670375 w 6670375"/>
                <a:gd name="connsiteY1" fmla="*/ 0 h 3804694"/>
                <a:gd name="connsiteX2" fmla="*/ 6670375 w 6670375"/>
                <a:gd name="connsiteY2" fmla="*/ 3804694 h 3804694"/>
                <a:gd name="connsiteX3" fmla="*/ 1711 w 6670375"/>
                <a:gd name="connsiteY3" fmla="*/ 3804694 h 3804694"/>
                <a:gd name="connsiteX4" fmla="*/ 0 w 6670375"/>
                <a:gd name="connsiteY4" fmla="*/ 778213 h 3804694"/>
                <a:gd name="connsiteX0" fmla="*/ 0 w 6676725"/>
                <a:gd name="connsiteY0" fmla="*/ 803743 h 3804694"/>
                <a:gd name="connsiteX1" fmla="*/ 6676725 w 6676725"/>
                <a:gd name="connsiteY1" fmla="*/ 0 h 3804694"/>
                <a:gd name="connsiteX2" fmla="*/ 6676725 w 6676725"/>
                <a:gd name="connsiteY2" fmla="*/ 3804694 h 3804694"/>
                <a:gd name="connsiteX3" fmla="*/ 8061 w 6676725"/>
                <a:gd name="connsiteY3" fmla="*/ 3804694 h 3804694"/>
                <a:gd name="connsiteX4" fmla="*/ 0 w 6676725"/>
                <a:gd name="connsiteY4" fmla="*/ 803743 h 3804694"/>
                <a:gd name="connsiteX0" fmla="*/ 0 w 6715324"/>
                <a:gd name="connsiteY0" fmla="*/ 612387 h 3613338"/>
                <a:gd name="connsiteX1" fmla="*/ 6715324 w 6715324"/>
                <a:gd name="connsiteY1" fmla="*/ 0 h 3613338"/>
                <a:gd name="connsiteX2" fmla="*/ 6676725 w 6715324"/>
                <a:gd name="connsiteY2" fmla="*/ 3613338 h 3613338"/>
                <a:gd name="connsiteX3" fmla="*/ 8061 w 6715324"/>
                <a:gd name="connsiteY3" fmla="*/ 3613338 h 3613338"/>
                <a:gd name="connsiteX4" fmla="*/ 0 w 6715324"/>
                <a:gd name="connsiteY4" fmla="*/ 612387 h 3613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15324" h="3613338">
                  <a:moveTo>
                    <a:pt x="0" y="612387"/>
                  </a:moveTo>
                  <a:lnTo>
                    <a:pt x="6715324" y="0"/>
                  </a:lnTo>
                  <a:lnTo>
                    <a:pt x="6676725" y="3613338"/>
                  </a:lnTo>
                  <a:lnTo>
                    <a:pt x="8061" y="3613338"/>
                  </a:lnTo>
                  <a:cubicBezTo>
                    <a:pt x="7491" y="2604511"/>
                    <a:pt x="570" y="1621214"/>
                    <a:pt x="0" y="61238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86" name="Group 185">
              <a:extLst>
                <a:ext uri="{FF2B5EF4-FFF2-40B4-BE49-F238E27FC236}">
                  <a16:creationId xmlns:a16="http://schemas.microsoft.com/office/drawing/2014/main" id="{D8C53543-4CF2-2447-A2D2-6450AE61278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001929" y="16958869"/>
              <a:ext cx="1873108" cy="2275500"/>
              <a:chOff x="2329136" y="10573946"/>
              <a:chExt cx="2468837" cy="2766646"/>
            </a:xfrm>
          </p:grpSpPr>
          <p:sp>
            <p:nvSpPr>
              <p:cNvPr id="209" name="Freeform 6">
                <a:extLst>
                  <a:ext uri="{FF2B5EF4-FFF2-40B4-BE49-F238E27FC236}">
                    <a16:creationId xmlns:a16="http://schemas.microsoft.com/office/drawing/2014/main" id="{DC47A335-0E50-4D43-8648-E6A9B430AA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5351" y="11756249"/>
                <a:ext cx="884492" cy="1095938"/>
              </a:xfrm>
              <a:custGeom>
                <a:avLst/>
                <a:gdLst>
                  <a:gd name="T0" fmla="*/ 253 w 253"/>
                  <a:gd name="T1" fmla="*/ 313 h 313"/>
                  <a:gd name="T2" fmla="*/ 0 w 253"/>
                  <a:gd name="T3" fmla="*/ 313 h 313"/>
                  <a:gd name="T4" fmla="*/ 3 w 253"/>
                  <a:gd name="T5" fmla="*/ 115 h 313"/>
                  <a:gd name="T6" fmla="*/ 11 w 253"/>
                  <a:gd name="T7" fmla="*/ 0 h 313"/>
                  <a:gd name="T8" fmla="*/ 244 w 253"/>
                  <a:gd name="T9" fmla="*/ 0 h 313"/>
                  <a:gd name="T10" fmla="*/ 251 w 253"/>
                  <a:gd name="T11" fmla="*/ 130 h 313"/>
                  <a:gd name="T12" fmla="*/ 253 w 253"/>
                  <a:gd name="T13" fmla="*/ 313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3" h="313">
                    <a:moveTo>
                      <a:pt x="253" y="313"/>
                    </a:moveTo>
                    <a:cubicBezTo>
                      <a:pt x="0" y="313"/>
                      <a:pt x="0" y="313"/>
                      <a:pt x="0" y="313"/>
                    </a:cubicBezTo>
                    <a:cubicBezTo>
                      <a:pt x="0" y="313"/>
                      <a:pt x="0" y="178"/>
                      <a:pt x="3" y="115"/>
                    </a:cubicBezTo>
                    <a:cubicBezTo>
                      <a:pt x="6" y="53"/>
                      <a:pt x="11" y="0"/>
                      <a:pt x="11" y="0"/>
                    </a:cubicBezTo>
                    <a:cubicBezTo>
                      <a:pt x="244" y="0"/>
                      <a:pt x="244" y="0"/>
                      <a:pt x="244" y="0"/>
                    </a:cubicBezTo>
                    <a:cubicBezTo>
                      <a:pt x="244" y="0"/>
                      <a:pt x="251" y="69"/>
                      <a:pt x="251" y="130"/>
                    </a:cubicBezTo>
                    <a:cubicBezTo>
                      <a:pt x="251" y="191"/>
                      <a:pt x="253" y="313"/>
                      <a:pt x="253" y="31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grpSp>
            <p:nvGrpSpPr>
              <p:cNvPr id="210" name="Group 209">
                <a:extLst>
                  <a:ext uri="{FF2B5EF4-FFF2-40B4-BE49-F238E27FC236}">
                    <a16:creationId xmlns:a16="http://schemas.microsoft.com/office/drawing/2014/main" id="{3AEA073D-153F-6142-B40A-6D0772FCE98F}"/>
                  </a:ext>
                </a:extLst>
              </p:cNvPr>
              <p:cNvGrpSpPr/>
              <p:nvPr/>
            </p:nvGrpSpPr>
            <p:grpSpPr>
              <a:xfrm>
                <a:off x="2329136" y="10573946"/>
                <a:ext cx="2468837" cy="2766646"/>
                <a:chOff x="2329136" y="10573946"/>
                <a:chExt cx="2468837" cy="2766646"/>
              </a:xfrm>
            </p:grpSpPr>
            <p:sp>
              <p:nvSpPr>
                <p:cNvPr id="211" name="Freeform 11">
                  <a:extLst>
                    <a:ext uri="{FF2B5EF4-FFF2-40B4-BE49-F238E27FC236}">
                      <a16:creationId xmlns:a16="http://schemas.microsoft.com/office/drawing/2014/main" id="{610F6A42-C8CC-5143-9A6E-2972E065CAF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12840" y="11333360"/>
                  <a:ext cx="1298448" cy="1078069"/>
                </a:xfrm>
                <a:custGeom>
                  <a:avLst/>
                  <a:gdLst>
                    <a:gd name="T0" fmla="*/ 97 w 371"/>
                    <a:gd name="T1" fmla="*/ 0 h 308"/>
                    <a:gd name="T2" fmla="*/ 94 w 371"/>
                    <a:gd name="T3" fmla="*/ 1 h 308"/>
                    <a:gd name="T4" fmla="*/ 88 w 371"/>
                    <a:gd name="T5" fmla="*/ 7 h 308"/>
                    <a:gd name="T6" fmla="*/ 49 w 371"/>
                    <a:gd name="T7" fmla="*/ 69 h 308"/>
                    <a:gd name="T8" fmla="*/ 33 w 371"/>
                    <a:gd name="T9" fmla="*/ 89 h 308"/>
                    <a:gd name="T10" fmla="*/ 23 w 371"/>
                    <a:gd name="T11" fmla="*/ 85 h 308"/>
                    <a:gd name="T12" fmla="*/ 8 w 371"/>
                    <a:gd name="T13" fmla="*/ 94 h 308"/>
                    <a:gd name="T14" fmla="*/ 1 w 371"/>
                    <a:gd name="T15" fmla="*/ 112 h 308"/>
                    <a:gd name="T16" fmla="*/ 21 w 371"/>
                    <a:gd name="T17" fmla="*/ 172 h 308"/>
                    <a:gd name="T18" fmla="*/ 30 w 371"/>
                    <a:gd name="T19" fmla="*/ 184 h 308"/>
                    <a:gd name="T20" fmla="*/ 37 w 371"/>
                    <a:gd name="T21" fmla="*/ 197 h 308"/>
                    <a:gd name="T22" fmla="*/ 45 w 371"/>
                    <a:gd name="T23" fmla="*/ 211 h 308"/>
                    <a:gd name="T24" fmla="*/ 73 w 371"/>
                    <a:gd name="T25" fmla="*/ 249 h 308"/>
                    <a:gd name="T26" fmla="*/ 86 w 371"/>
                    <a:gd name="T27" fmla="*/ 263 h 308"/>
                    <a:gd name="T28" fmla="*/ 150 w 371"/>
                    <a:gd name="T29" fmla="*/ 304 h 308"/>
                    <a:gd name="T30" fmla="*/ 192 w 371"/>
                    <a:gd name="T31" fmla="*/ 308 h 308"/>
                    <a:gd name="T32" fmla="*/ 193 w 371"/>
                    <a:gd name="T33" fmla="*/ 308 h 308"/>
                    <a:gd name="T34" fmla="*/ 193 w 371"/>
                    <a:gd name="T35" fmla="*/ 308 h 308"/>
                    <a:gd name="T36" fmla="*/ 193 w 371"/>
                    <a:gd name="T37" fmla="*/ 308 h 308"/>
                    <a:gd name="T38" fmla="*/ 303 w 371"/>
                    <a:gd name="T39" fmla="*/ 252 h 308"/>
                    <a:gd name="T40" fmla="*/ 337 w 371"/>
                    <a:gd name="T41" fmla="*/ 191 h 308"/>
                    <a:gd name="T42" fmla="*/ 350 w 371"/>
                    <a:gd name="T43" fmla="*/ 172 h 308"/>
                    <a:gd name="T44" fmla="*/ 370 w 371"/>
                    <a:gd name="T45" fmla="*/ 114 h 308"/>
                    <a:gd name="T46" fmla="*/ 362 w 371"/>
                    <a:gd name="T47" fmla="*/ 94 h 308"/>
                    <a:gd name="T48" fmla="*/ 347 w 371"/>
                    <a:gd name="T49" fmla="*/ 86 h 308"/>
                    <a:gd name="T50" fmla="*/ 340 w 371"/>
                    <a:gd name="T51" fmla="*/ 88 h 308"/>
                    <a:gd name="T52" fmla="*/ 341 w 371"/>
                    <a:gd name="T53" fmla="*/ 73 h 308"/>
                    <a:gd name="T54" fmla="*/ 340 w 371"/>
                    <a:gd name="T55" fmla="*/ 47 h 308"/>
                    <a:gd name="T56" fmla="*/ 275 w 371"/>
                    <a:gd name="T57" fmla="*/ 8 h 308"/>
                    <a:gd name="T58" fmla="*/ 271 w 371"/>
                    <a:gd name="T59" fmla="*/ 8 h 308"/>
                    <a:gd name="T60" fmla="*/ 263 w 371"/>
                    <a:gd name="T61" fmla="*/ 13 h 308"/>
                    <a:gd name="T62" fmla="*/ 267 w 371"/>
                    <a:gd name="T63" fmla="*/ 25 h 308"/>
                    <a:gd name="T64" fmla="*/ 293 w 371"/>
                    <a:gd name="T65" fmla="*/ 47 h 308"/>
                    <a:gd name="T66" fmla="*/ 258 w 371"/>
                    <a:gd name="T67" fmla="*/ 49 h 308"/>
                    <a:gd name="T68" fmla="*/ 103 w 371"/>
                    <a:gd name="T69" fmla="*/ 2 h 308"/>
                    <a:gd name="T70" fmla="*/ 97 w 371"/>
                    <a:gd name="T71" fmla="*/ 0 h 3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371" h="308">
                      <a:moveTo>
                        <a:pt x="97" y="0"/>
                      </a:moveTo>
                      <a:cubicBezTo>
                        <a:pt x="96" y="0"/>
                        <a:pt x="95" y="0"/>
                        <a:pt x="94" y="1"/>
                      </a:cubicBezTo>
                      <a:cubicBezTo>
                        <a:pt x="91" y="2"/>
                        <a:pt x="89" y="4"/>
                        <a:pt x="88" y="7"/>
                      </a:cubicBezTo>
                      <a:cubicBezTo>
                        <a:pt x="82" y="39"/>
                        <a:pt x="63" y="56"/>
                        <a:pt x="49" y="69"/>
                      </a:cubicBezTo>
                      <a:cubicBezTo>
                        <a:pt x="42" y="76"/>
                        <a:pt x="35" y="82"/>
                        <a:pt x="33" y="89"/>
                      </a:cubicBezTo>
                      <a:cubicBezTo>
                        <a:pt x="30" y="86"/>
                        <a:pt x="27" y="85"/>
                        <a:pt x="23" y="85"/>
                      </a:cubicBezTo>
                      <a:cubicBezTo>
                        <a:pt x="18" y="85"/>
                        <a:pt x="12" y="88"/>
                        <a:pt x="8" y="94"/>
                      </a:cubicBezTo>
                      <a:cubicBezTo>
                        <a:pt x="4" y="100"/>
                        <a:pt x="2" y="106"/>
                        <a:pt x="1" y="112"/>
                      </a:cubicBezTo>
                      <a:cubicBezTo>
                        <a:pt x="0" y="135"/>
                        <a:pt x="7" y="155"/>
                        <a:pt x="21" y="172"/>
                      </a:cubicBezTo>
                      <a:cubicBezTo>
                        <a:pt x="25" y="177"/>
                        <a:pt x="28" y="180"/>
                        <a:pt x="30" y="184"/>
                      </a:cubicBezTo>
                      <a:cubicBezTo>
                        <a:pt x="32" y="189"/>
                        <a:pt x="35" y="193"/>
                        <a:pt x="37" y="197"/>
                      </a:cubicBezTo>
                      <a:cubicBezTo>
                        <a:pt x="40" y="202"/>
                        <a:pt x="43" y="206"/>
                        <a:pt x="45" y="211"/>
                      </a:cubicBezTo>
                      <a:cubicBezTo>
                        <a:pt x="54" y="228"/>
                        <a:pt x="63" y="238"/>
                        <a:pt x="73" y="249"/>
                      </a:cubicBezTo>
                      <a:cubicBezTo>
                        <a:pt x="77" y="253"/>
                        <a:pt x="81" y="258"/>
                        <a:pt x="86" y="263"/>
                      </a:cubicBezTo>
                      <a:cubicBezTo>
                        <a:pt x="105" y="286"/>
                        <a:pt x="126" y="299"/>
                        <a:pt x="150" y="304"/>
                      </a:cubicBezTo>
                      <a:cubicBezTo>
                        <a:pt x="164" y="307"/>
                        <a:pt x="178" y="308"/>
                        <a:pt x="192" y="308"/>
                      </a:cubicBezTo>
                      <a:cubicBezTo>
                        <a:pt x="193" y="308"/>
                        <a:pt x="193" y="308"/>
                        <a:pt x="193" y="308"/>
                      </a:cubicBezTo>
                      <a:cubicBezTo>
                        <a:pt x="193" y="308"/>
                        <a:pt x="193" y="308"/>
                        <a:pt x="193" y="308"/>
                      </a:cubicBezTo>
                      <a:cubicBezTo>
                        <a:pt x="193" y="308"/>
                        <a:pt x="193" y="308"/>
                        <a:pt x="193" y="308"/>
                      </a:cubicBezTo>
                      <a:cubicBezTo>
                        <a:pt x="253" y="307"/>
                        <a:pt x="295" y="263"/>
                        <a:pt x="303" y="252"/>
                      </a:cubicBezTo>
                      <a:cubicBezTo>
                        <a:pt x="317" y="230"/>
                        <a:pt x="327" y="212"/>
                        <a:pt x="337" y="191"/>
                      </a:cubicBezTo>
                      <a:cubicBezTo>
                        <a:pt x="340" y="185"/>
                        <a:pt x="344" y="179"/>
                        <a:pt x="350" y="172"/>
                      </a:cubicBezTo>
                      <a:cubicBezTo>
                        <a:pt x="364" y="153"/>
                        <a:pt x="371" y="134"/>
                        <a:pt x="370" y="114"/>
                      </a:cubicBezTo>
                      <a:cubicBezTo>
                        <a:pt x="369" y="106"/>
                        <a:pt x="367" y="99"/>
                        <a:pt x="362" y="94"/>
                      </a:cubicBezTo>
                      <a:cubicBezTo>
                        <a:pt x="357" y="87"/>
                        <a:pt x="351" y="86"/>
                        <a:pt x="347" y="86"/>
                      </a:cubicBezTo>
                      <a:cubicBezTo>
                        <a:pt x="345" y="86"/>
                        <a:pt x="342" y="86"/>
                        <a:pt x="340" y="88"/>
                      </a:cubicBezTo>
                      <a:cubicBezTo>
                        <a:pt x="340" y="81"/>
                        <a:pt x="341" y="76"/>
                        <a:pt x="341" y="73"/>
                      </a:cubicBezTo>
                      <a:cubicBezTo>
                        <a:pt x="344" y="51"/>
                        <a:pt x="343" y="50"/>
                        <a:pt x="340" y="47"/>
                      </a:cubicBezTo>
                      <a:cubicBezTo>
                        <a:pt x="324" y="28"/>
                        <a:pt x="280" y="10"/>
                        <a:pt x="275" y="8"/>
                      </a:cubicBezTo>
                      <a:cubicBezTo>
                        <a:pt x="274" y="8"/>
                        <a:pt x="273" y="8"/>
                        <a:pt x="271" y="8"/>
                      </a:cubicBezTo>
                      <a:cubicBezTo>
                        <a:pt x="268" y="8"/>
                        <a:pt x="265" y="10"/>
                        <a:pt x="263" y="13"/>
                      </a:cubicBezTo>
                      <a:cubicBezTo>
                        <a:pt x="261" y="17"/>
                        <a:pt x="263" y="23"/>
                        <a:pt x="267" y="25"/>
                      </a:cubicBezTo>
                      <a:cubicBezTo>
                        <a:pt x="267" y="25"/>
                        <a:pt x="280" y="32"/>
                        <a:pt x="293" y="47"/>
                      </a:cubicBezTo>
                      <a:cubicBezTo>
                        <a:pt x="283" y="48"/>
                        <a:pt x="271" y="49"/>
                        <a:pt x="258" y="49"/>
                      </a:cubicBezTo>
                      <a:cubicBezTo>
                        <a:pt x="192" y="49"/>
                        <a:pt x="141" y="33"/>
                        <a:pt x="103" y="2"/>
                      </a:cubicBezTo>
                      <a:cubicBezTo>
                        <a:pt x="101" y="1"/>
                        <a:pt x="99" y="0"/>
                        <a:pt x="97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grpSp>
              <p:nvGrpSpPr>
                <p:cNvPr id="212" name="Group 211">
                  <a:extLst>
                    <a:ext uri="{FF2B5EF4-FFF2-40B4-BE49-F238E27FC236}">
                      <a16:creationId xmlns:a16="http://schemas.microsoft.com/office/drawing/2014/main" id="{5B17A189-3E10-E043-82EB-5DA2E1A8FC64}"/>
                    </a:ext>
                  </a:extLst>
                </p:cNvPr>
                <p:cNvGrpSpPr/>
                <p:nvPr/>
              </p:nvGrpSpPr>
              <p:grpSpPr>
                <a:xfrm>
                  <a:off x="2329136" y="10573946"/>
                  <a:ext cx="2468837" cy="2766646"/>
                  <a:chOff x="2329136" y="10573946"/>
                  <a:chExt cx="2468837" cy="2766646"/>
                </a:xfrm>
              </p:grpSpPr>
              <p:sp>
                <p:nvSpPr>
                  <p:cNvPr id="213" name="Freeform 12">
                    <a:extLst>
                      <a:ext uri="{FF2B5EF4-FFF2-40B4-BE49-F238E27FC236}">
                        <a16:creationId xmlns:a16="http://schemas.microsoft.com/office/drawing/2014/main" id="{DDC73322-0B59-5F4D-A810-6DD4428B56D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329136" y="12378669"/>
                    <a:ext cx="2468837" cy="961923"/>
                  </a:xfrm>
                  <a:custGeom>
                    <a:avLst/>
                    <a:gdLst>
                      <a:gd name="T0" fmla="*/ 227 w 706"/>
                      <a:gd name="T1" fmla="*/ 0 h 275"/>
                      <a:gd name="T2" fmla="*/ 267 w 706"/>
                      <a:gd name="T3" fmla="*/ 91 h 275"/>
                      <a:gd name="T4" fmla="*/ 332 w 706"/>
                      <a:gd name="T5" fmla="*/ 123 h 275"/>
                      <a:gd name="T6" fmla="*/ 403 w 706"/>
                      <a:gd name="T7" fmla="*/ 115 h 275"/>
                      <a:gd name="T8" fmla="*/ 457 w 706"/>
                      <a:gd name="T9" fmla="*/ 69 h 275"/>
                      <a:gd name="T10" fmla="*/ 478 w 706"/>
                      <a:gd name="T11" fmla="*/ 1 h 275"/>
                      <a:gd name="T12" fmla="*/ 527 w 706"/>
                      <a:gd name="T13" fmla="*/ 15 h 275"/>
                      <a:gd name="T14" fmla="*/ 652 w 706"/>
                      <a:gd name="T15" fmla="*/ 72 h 275"/>
                      <a:gd name="T16" fmla="*/ 687 w 706"/>
                      <a:gd name="T17" fmla="*/ 117 h 275"/>
                      <a:gd name="T18" fmla="*/ 704 w 706"/>
                      <a:gd name="T19" fmla="*/ 209 h 275"/>
                      <a:gd name="T20" fmla="*/ 705 w 706"/>
                      <a:gd name="T21" fmla="*/ 275 h 275"/>
                      <a:gd name="T22" fmla="*/ 0 w 706"/>
                      <a:gd name="T23" fmla="*/ 275 h 275"/>
                      <a:gd name="T24" fmla="*/ 4 w 706"/>
                      <a:gd name="T25" fmla="*/ 179 h 275"/>
                      <a:gd name="T26" fmla="*/ 19 w 706"/>
                      <a:gd name="T27" fmla="*/ 113 h 275"/>
                      <a:gd name="T28" fmla="*/ 53 w 706"/>
                      <a:gd name="T29" fmla="*/ 72 h 275"/>
                      <a:gd name="T30" fmla="*/ 216 w 706"/>
                      <a:gd name="T31" fmla="*/ 4 h 275"/>
                      <a:gd name="T32" fmla="*/ 227 w 706"/>
                      <a:gd name="T33" fmla="*/ 0 h 2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706" h="275">
                        <a:moveTo>
                          <a:pt x="227" y="0"/>
                        </a:moveTo>
                        <a:cubicBezTo>
                          <a:pt x="229" y="36"/>
                          <a:pt x="241" y="67"/>
                          <a:pt x="267" y="91"/>
                        </a:cubicBezTo>
                        <a:cubicBezTo>
                          <a:pt x="285" y="108"/>
                          <a:pt x="307" y="120"/>
                          <a:pt x="332" y="123"/>
                        </a:cubicBezTo>
                        <a:cubicBezTo>
                          <a:pt x="356" y="126"/>
                          <a:pt x="380" y="125"/>
                          <a:pt x="403" y="115"/>
                        </a:cubicBezTo>
                        <a:cubicBezTo>
                          <a:pt x="425" y="104"/>
                          <a:pt x="443" y="89"/>
                          <a:pt x="457" y="69"/>
                        </a:cubicBezTo>
                        <a:cubicBezTo>
                          <a:pt x="471" y="48"/>
                          <a:pt x="477" y="25"/>
                          <a:pt x="478" y="1"/>
                        </a:cubicBezTo>
                        <a:cubicBezTo>
                          <a:pt x="495" y="6"/>
                          <a:pt x="511" y="10"/>
                          <a:pt x="527" y="15"/>
                        </a:cubicBezTo>
                        <a:cubicBezTo>
                          <a:pt x="558" y="25"/>
                          <a:pt x="635" y="61"/>
                          <a:pt x="652" y="72"/>
                        </a:cubicBezTo>
                        <a:cubicBezTo>
                          <a:pt x="669" y="83"/>
                          <a:pt x="680" y="98"/>
                          <a:pt x="687" y="117"/>
                        </a:cubicBezTo>
                        <a:cubicBezTo>
                          <a:pt x="696" y="142"/>
                          <a:pt x="702" y="175"/>
                          <a:pt x="704" y="209"/>
                        </a:cubicBezTo>
                        <a:cubicBezTo>
                          <a:pt x="706" y="242"/>
                          <a:pt x="705" y="275"/>
                          <a:pt x="705" y="275"/>
                        </a:cubicBezTo>
                        <a:cubicBezTo>
                          <a:pt x="0" y="275"/>
                          <a:pt x="0" y="275"/>
                          <a:pt x="0" y="275"/>
                        </a:cubicBezTo>
                        <a:cubicBezTo>
                          <a:pt x="0" y="275"/>
                          <a:pt x="1" y="222"/>
                          <a:pt x="4" y="179"/>
                        </a:cubicBezTo>
                        <a:cubicBezTo>
                          <a:pt x="6" y="156"/>
                          <a:pt x="11" y="134"/>
                          <a:pt x="19" y="113"/>
                        </a:cubicBezTo>
                        <a:cubicBezTo>
                          <a:pt x="26" y="95"/>
                          <a:pt x="38" y="82"/>
                          <a:pt x="53" y="72"/>
                        </a:cubicBezTo>
                        <a:cubicBezTo>
                          <a:pt x="76" y="57"/>
                          <a:pt x="178" y="15"/>
                          <a:pt x="216" y="4"/>
                        </a:cubicBezTo>
                        <a:cubicBezTo>
                          <a:pt x="219" y="3"/>
                          <a:pt x="223" y="2"/>
                          <a:pt x="227" y="0"/>
                        </a:cubicBezTo>
                        <a:close/>
                      </a:path>
                    </a:pathLst>
                  </a:custGeom>
                  <a:solidFill>
                    <a:srgbClr val="501C4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14" name="Freeform 13">
                    <a:extLst>
                      <a:ext uri="{FF2B5EF4-FFF2-40B4-BE49-F238E27FC236}">
                        <a16:creationId xmlns:a16="http://schemas.microsoft.com/office/drawing/2014/main" id="{E1C6FF25-A8AE-F04C-ABAB-EE4CE3F9B34C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2811585" y="10573946"/>
                    <a:ext cx="1646884" cy="1908956"/>
                  </a:xfrm>
                  <a:custGeom>
                    <a:avLst/>
                    <a:gdLst>
                      <a:gd name="T0" fmla="*/ 340 w 471"/>
                      <a:gd name="T1" fmla="*/ 59 h 546"/>
                      <a:gd name="T2" fmla="*/ 395 w 471"/>
                      <a:gd name="T3" fmla="*/ 301 h 546"/>
                      <a:gd name="T4" fmla="*/ 408 w 471"/>
                      <a:gd name="T5" fmla="*/ 309 h 546"/>
                      <a:gd name="T6" fmla="*/ 414 w 471"/>
                      <a:gd name="T7" fmla="*/ 330 h 546"/>
                      <a:gd name="T8" fmla="*/ 390 w 471"/>
                      <a:gd name="T9" fmla="*/ 400 h 546"/>
                      <a:gd name="T10" fmla="*/ 376 w 471"/>
                      <a:gd name="T11" fmla="*/ 423 h 546"/>
                      <a:gd name="T12" fmla="*/ 334 w 471"/>
                      <a:gd name="T13" fmla="*/ 483 h 546"/>
                      <a:gd name="T14" fmla="*/ 286 w 471"/>
                      <a:gd name="T15" fmla="*/ 523 h 546"/>
                      <a:gd name="T16" fmla="*/ 139 w 471"/>
                      <a:gd name="T17" fmla="*/ 520 h 546"/>
                      <a:gd name="T18" fmla="*/ 89 w 471"/>
                      <a:gd name="T19" fmla="*/ 469 h 546"/>
                      <a:gd name="T20" fmla="*/ 45 w 471"/>
                      <a:gd name="T21" fmla="*/ 408 h 546"/>
                      <a:gd name="T22" fmla="*/ 41 w 471"/>
                      <a:gd name="T23" fmla="*/ 401 h 546"/>
                      <a:gd name="T24" fmla="*/ 15 w 471"/>
                      <a:gd name="T25" fmla="*/ 340 h 546"/>
                      <a:gd name="T26" fmla="*/ 15 w 471"/>
                      <a:gd name="T27" fmla="*/ 326 h 546"/>
                      <a:gd name="T28" fmla="*/ 36 w 471"/>
                      <a:gd name="T29" fmla="*/ 300 h 546"/>
                      <a:gd name="T30" fmla="*/ 35 w 471"/>
                      <a:gd name="T31" fmla="*/ 268 h 546"/>
                      <a:gd name="T32" fmla="*/ 70 w 471"/>
                      <a:gd name="T33" fmla="*/ 81 h 546"/>
                      <a:gd name="T34" fmla="*/ 340 w 471"/>
                      <a:gd name="T35" fmla="*/ 59 h 546"/>
                      <a:gd name="T36" fmla="*/ 75 w 471"/>
                      <a:gd name="T37" fmla="*/ 342 h 546"/>
                      <a:gd name="T38" fmla="*/ 75 w 471"/>
                      <a:gd name="T39" fmla="*/ 342 h 546"/>
                      <a:gd name="T40" fmla="*/ 70 w 471"/>
                      <a:gd name="T41" fmla="*/ 332 h 546"/>
                      <a:gd name="T42" fmla="*/ 60 w 471"/>
                      <a:gd name="T43" fmla="*/ 316 h 546"/>
                      <a:gd name="T44" fmla="*/ 45 w 471"/>
                      <a:gd name="T45" fmla="*/ 316 h 546"/>
                      <a:gd name="T46" fmla="*/ 40 w 471"/>
                      <a:gd name="T47" fmla="*/ 330 h 546"/>
                      <a:gd name="T48" fmla="*/ 57 w 471"/>
                      <a:gd name="T49" fmla="*/ 383 h 546"/>
                      <a:gd name="T50" fmla="*/ 67 w 471"/>
                      <a:gd name="T51" fmla="*/ 397 h 546"/>
                      <a:gd name="T52" fmla="*/ 83 w 471"/>
                      <a:gd name="T53" fmla="*/ 424 h 546"/>
                      <a:gd name="T54" fmla="*/ 122 w 471"/>
                      <a:gd name="T55" fmla="*/ 474 h 546"/>
                      <a:gd name="T56" fmla="*/ 181 w 471"/>
                      <a:gd name="T57" fmla="*/ 513 h 546"/>
                      <a:gd name="T58" fmla="*/ 222 w 471"/>
                      <a:gd name="T59" fmla="*/ 515 h 546"/>
                      <a:gd name="T60" fmla="*/ 324 w 471"/>
                      <a:gd name="T61" fmla="*/ 463 h 546"/>
                      <a:gd name="T62" fmla="*/ 358 w 471"/>
                      <a:gd name="T63" fmla="*/ 404 h 546"/>
                      <a:gd name="T64" fmla="*/ 372 w 471"/>
                      <a:gd name="T65" fmla="*/ 383 h 546"/>
                      <a:gd name="T66" fmla="*/ 389 w 471"/>
                      <a:gd name="T67" fmla="*/ 331 h 546"/>
                      <a:gd name="T68" fmla="*/ 384 w 471"/>
                      <a:gd name="T69" fmla="*/ 317 h 546"/>
                      <a:gd name="T70" fmla="*/ 369 w 471"/>
                      <a:gd name="T71" fmla="*/ 316 h 546"/>
                      <a:gd name="T72" fmla="*/ 359 w 471"/>
                      <a:gd name="T73" fmla="*/ 331 h 546"/>
                      <a:gd name="T74" fmla="*/ 353 w 471"/>
                      <a:gd name="T75" fmla="*/ 344 h 546"/>
                      <a:gd name="T76" fmla="*/ 353 w 471"/>
                      <a:gd name="T77" fmla="*/ 342 h 546"/>
                      <a:gd name="T78" fmla="*/ 355 w 471"/>
                      <a:gd name="T79" fmla="*/ 327 h 546"/>
                      <a:gd name="T80" fmla="*/ 362 w 471"/>
                      <a:gd name="T81" fmla="*/ 270 h 546"/>
                      <a:gd name="T82" fmla="*/ 300 w 471"/>
                      <a:gd name="T83" fmla="*/ 234 h 546"/>
                      <a:gd name="T84" fmla="*/ 341 w 471"/>
                      <a:gd name="T85" fmla="*/ 272 h 546"/>
                      <a:gd name="T86" fmla="*/ 126 w 471"/>
                      <a:gd name="T87" fmla="*/ 226 h 546"/>
                      <a:gd name="T88" fmla="*/ 70 w 471"/>
                      <a:gd name="T89" fmla="*/ 312 h 546"/>
                      <a:gd name="T90" fmla="*/ 75 w 471"/>
                      <a:gd name="T91" fmla="*/ 342 h 5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</a:cxnLst>
                    <a:rect l="0" t="0" r="r" b="b"/>
                    <a:pathLst>
                      <a:path w="471" h="546">
                        <a:moveTo>
                          <a:pt x="340" y="59"/>
                        </a:moveTo>
                        <a:cubicBezTo>
                          <a:pt x="471" y="170"/>
                          <a:pt x="390" y="301"/>
                          <a:pt x="395" y="301"/>
                        </a:cubicBezTo>
                        <a:cubicBezTo>
                          <a:pt x="401" y="302"/>
                          <a:pt x="405" y="305"/>
                          <a:pt x="408" y="309"/>
                        </a:cubicBezTo>
                        <a:cubicBezTo>
                          <a:pt x="412" y="315"/>
                          <a:pt x="414" y="322"/>
                          <a:pt x="414" y="330"/>
                        </a:cubicBezTo>
                        <a:cubicBezTo>
                          <a:pt x="415" y="356"/>
                          <a:pt x="408" y="379"/>
                          <a:pt x="390" y="400"/>
                        </a:cubicBezTo>
                        <a:cubicBezTo>
                          <a:pt x="384" y="406"/>
                          <a:pt x="380" y="415"/>
                          <a:pt x="376" y="423"/>
                        </a:cubicBezTo>
                        <a:cubicBezTo>
                          <a:pt x="364" y="446"/>
                          <a:pt x="352" y="464"/>
                          <a:pt x="334" y="483"/>
                        </a:cubicBezTo>
                        <a:cubicBezTo>
                          <a:pt x="317" y="501"/>
                          <a:pt x="306" y="510"/>
                          <a:pt x="286" y="523"/>
                        </a:cubicBezTo>
                        <a:cubicBezTo>
                          <a:pt x="245" y="546"/>
                          <a:pt x="169" y="542"/>
                          <a:pt x="139" y="520"/>
                        </a:cubicBezTo>
                        <a:cubicBezTo>
                          <a:pt x="122" y="507"/>
                          <a:pt x="101" y="485"/>
                          <a:pt x="89" y="469"/>
                        </a:cubicBezTo>
                        <a:cubicBezTo>
                          <a:pt x="77" y="453"/>
                          <a:pt x="56" y="430"/>
                          <a:pt x="45" y="408"/>
                        </a:cubicBezTo>
                        <a:cubicBezTo>
                          <a:pt x="44" y="405"/>
                          <a:pt x="42" y="403"/>
                          <a:pt x="41" y="401"/>
                        </a:cubicBezTo>
                        <a:cubicBezTo>
                          <a:pt x="25" y="384"/>
                          <a:pt x="16" y="364"/>
                          <a:pt x="15" y="340"/>
                        </a:cubicBezTo>
                        <a:cubicBezTo>
                          <a:pt x="15" y="335"/>
                          <a:pt x="15" y="330"/>
                          <a:pt x="15" y="326"/>
                        </a:cubicBezTo>
                        <a:cubicBezTo>
                          <a:pt x="16" y="312"/>
                          <a:pt x="23" y="303"/>
                          <a:pt x="36" y="300"/>
                        </a:cubicBezTo>
                        <a:cubicBezTo>
                          <a:pt x="40" y="299"/>
                          <a:pt x="36" y="277"/>
                          <a:pt x="35" y="268"/>
                        </a:cubicBezTo>
                        <a:cubicBezTo>
                          <a:pt x="33" y="239"/>
                          <a:pt x="0" y="170"/>
                          <a:pt x="70" y="81"/>
                        </a:cubicBezTo>
                        <a:cubicBezTo>
                          <a:pt x="116" y="24"/>
                          <a:pt x="270" y="0"/>
                          <a:pt x="340" y="59"/>
                        </a:cubicBezTo>
                        <a:close/>
                        <a:moveTo>
                          <a:pt x="75" y="342"/>
                        </a:moveTo>
                        <a:cubicBezTo>
                          <a:pt x="75" y="342"/>
                          <a:pt x="75" y="342"/>
                          <a:pt x="75" y="342"/>
                        </a:cubicBezTo>
                        <a:cubicBezTo>
                          <a:pt x="73" y="339"/>
                          <a:pt x="72" y="335"/>
                          <a:pt x="70" y="332"/>
                        </a:cubicBezTo>
                        <a:cubicBezTo>
                          <a:pt x="67" y="326"/>
                          <a:pt x="64" y="321"/>
                          <a:pt x="60" y="316"/>
                        </a:cubicBezTo>
                        <a:cubicBezTo>
                          <a:pt x="55" y="310"/>
                          <a:pt x="49" y="310"/>
                          <a:pt x="45" y="316"/>
                        </a:cubicBezTo>
                        <a:cubicBezTo>
                          <a:pt x="42" y="320"/>
                          <a:pt x="40" y="325"/>
                          <a:pt x="40" y="330"/>
                        </a:cubicBezTo>
                        <a:cubicBezTo>
                          <a:pt x="38" y="350"/>
                          <a:pt x="44" y="368"/>
                          <a:pt x="57" y="383"/>
                        </a:cubicBezTo>
                        <a:cubicBezTo>
                          <a:pt x="61" y="387"/>
                          <a:pt x="64" y="392"/>
                          <a:pt x="67" y="397"/>
                        </a:cubicBezTo>
                        <a:cubicBezTo>
                          <a:pt x="72" y="407"/>
                          <a:pt x="77" y="413"/>
                          <a:pt x="83" y="424"/>
                        </a:cubicBezTo>
                        <a:cubicBezTo>
                          <a:pt x="94" y="447"/>
                          <a:pt x="106" y="455"/>
                          <a:pt x="122" y="474"/>
                        </a:cubicBezTo>
                        <a:cubicBezTo>
                          <a:pt x="138" y="493"/>
                          <a:pt x="157" y="507"/>
                          <a:pt x="181" y="513"/>
                        </a:cubicBezTo>
                        <a:cubicBezTo>
                          <a:pt x="194" y="515"/>
                          <a:pt x="208" y="515"/>
                          <a:pt x="222" y="515"/>
                        </a:cubicBezTo>
                        <a:cubicBezTo>
                          <a:pt x="276" y="515"/>
                          <a:pt x="316" y="475"/>
                          <a:pt x="324" y="463"/>
                        </a:cubicBezTo>
                        <a:cubicBezTo>
                          <a:pt x="338" y="443"/>
                          <a:pt x="348" y="426"/>
                          <a:pt x="358" y="404"/>
                        </a:cubicBezTo>
                        <a:cubicBezTo>
                          <a:pt x="362" y="397"/>
                          <a:pt x="367" y="390"/>
                          <a:pt x="372" y="383"/>
                        </a:cubicBezTo>
                        <a:cubicBezTo>
                          <a:pt x="384" y="368"/>
                          <a:pt x="390" y="351"/>
                          <a:pt x="389" y="331"/>
                        </a:cubicBezTo>
                        <a:cubicBezTo>
                          <a:pt x="389" y="326"/>
                          <a:pt x="388" y="321"/>
                          <a:pt x="384" y="317"/>
                        </a:cubicBezTo>
                        <a:cubicBezTo>
                          <a:pt x="379" y="311"/>
                          <a:pt x="374" y="310"/>
                          <a:pt x="369" y="316"/>
                        </a:cubicBezTo>
                        <a:cubicBezTo>
                          <a:pt x="365" y="320"/>
                          <a:pt x="362" y="326"/>
                          <a:pt x="359" y="331"/>
                        </a:cubicBezTo>
                        <a:cubicBezTo>
                          <a:pt x="357" y="335"/>
                          <a:pt x="355" y="339"/>
                          <a:pt x="353" y="344"/>
                        </a:cubicBezTo>
                        <a:cubicBezTo>
                          <a:pt x="353" y="343"/>
                          <a:pt x="353" y="342"/>
                          <a:pt x="353" y="342"/>
                        </a:cubicBezTo>
                        <a:cubicBezTo>
                          <a:pt x="354" y="337"/>
                          <a:pt x="354" y="332"/>
                          <a:pt x="355" y="327"/>
                        </a:cubicBezTo>
                        <a:cubicBezTo>
                          <a:pt x="361" y="300"/>
                          <a:pt x="363" y="271"/>
                          <a:pt x="362" y="270"/>
                        </a:cubicBezTo>
                        <a:cubicBezTo>
                          <a:pt x="347" y="252"/>
                          <a:pt x="300" y="234"/>
                          <a:pt x="300" y="234"/>
                        </a:cubicBezTo>
                        <a:cubicBezTo>
                          <a:pt x="300" y="234"/>
                          <a:pt x="322" y="246"/>
                          <a:pt x="341" y="272"/>
                        </a:cubicBezTo>
                        <a:cubicBezTo>
                          <a:pt x="292" y="276"/>
                          <a:pt x="197" y="284"/>
                          <a:pt x="126" y="226"/>
                        </a:cubicBezTo>
                        <a:cubicBezTo>
                          <a:pt x="115" y="281"/>
                          <a:pt x="69" y="297"/>
                          <a:pt x="70" y="312"/>
                        </a:cubicBezTo>
                        <a:cubicBezTo>
                          <a:pt x="72" y="329"/>
                          <a:pt x="73" y="325"/>
                          <a:pt x="75" y="342"/>
                        </a:cubicBezTo>
                        <a:close/>
                      </a:path>
                    </a:pathLst>
                  </a:custGeom>
                  <a:solidFill>
                    <a:srgbClr val="501C4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</p:grpSp>
          </p:grpSp>
        </p:grpSp>
        <p:grpSp>
          <p:nvGrpSpPr>
            <p:cNvPr id="187" name="Group 186">
              <a:extLst>
                <a:ext uri="{FF2B5EF4-FFF2-40B4-BE49-F238E27FC236}">
                  <a16:creationId xmlns:a16="http://schemas.microsoft.com/office/drawing/2014/main" id="{9591BCD6-A43B-7B40-82AC-2DABBFB91FA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411291" y="16566286"/>
              <a:ext cx="2566768" cy="3693275"/>
              <a:chOff x="8949728" y="15432148"/>
              <a:chExt cx="3181561" cy="4222915"/>
            </a:xfrm>
          </p:grpSpPr>
          <p:sp>
            <p:nvSpPr>
              <p:cNvPr id="190" name="Freeform 7">
                <a:extLst>
                  <a:ext uri="{FF2B5EF4-FFF2-40B4-BE49-F238E27FC236}">
                    <a16:creationId xmlns:a16="http://schemas.microsoft.com/office/drawing/2014/main" id="{467E8327-F4FB-BC40-BD55-A44C280715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44789" y="16794905"/>
                <a:ext cx="1013842" cy="1156677"/>
              </a:xfrm>
              <a:custGeom>
                <a:avLst/>
                <a:gdLst>
                  <a:gd name="T0" fmla="*/ 308 w 308"/>
                  <a:gd name="T1" fmla="*/ 352 h 352"/>
                  <a:gd name="T2" fmla="*/ 1 w 308"/>
                  <a:gd name="T3" fmla="*/ 352 h 352"/>
                  <a:gd name="T4" fmla="*/ 4 w 308"/>
                  <a:gd name="T5" fmla="*/ 129 h 352"/>
                  <a:gd name="T6" fmla="*/ 14 w 308"/>
                  <a:gd name="T7" fmla="*/ 0 h 352"/>
                  <a:gd name="T8" fmla="*/ 296 w 308"/>
                  <a:gd name="T9" fmla="*/ 0 h 352"/>
                  <a:gd name="T10" fmla="*/ 305 w 308"/>
                  <a:gd name="T11" fmla="*/ 146 h 352"/>
                  <a:gd name="T12" fmla="*/ 308 w 308"/>
                  <a:gd name="T1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8" h="352">
                    <a:moveTo>
                      <a:pt x="308" y="352"/>
                    </a:moveTo>
                    <a:cubicBezTo>
                      <a:pt x="1" y="352"/>
                      <a:pt x="1" y="352"/>
                      <a:pt x="1" y="352"/>
                    </a:cubicBezTo>
                    <a:cubicBezTo>
                      <a:pt x="1" y="352"/>
                      <a:pt x="0" y="200"/>
                      <a:pt x="4" y="129"/>
                    </a:cubicBezTo>
                    <a:cubicBezTo>
                      <a:pt x="7" y="59"/>
                      <a:pt x="14" y="0"/>
                      <a:pt x="14" y="0"/>
                    </a:cubicBezTo>
                    <a:cubicBezTo>
                      <a:pt x="296" y="0"/>
                      <a:pt x="296" y="0"/>
                      <a:pt x="296" y="0"/>
                    </a:cubicBezTo>
                    <a:cubicBezTo>
                      <a:pt x="296" y="0"/>
                      <a:pt x="305" y="78"/>
                      <a:pt x="305" y="146"/>
                    </a:cubicBezTo>
                    <a:cubicBezTo>
                      <a:pt x="305" y="214"/>
                      <a:pt x="308" y="352"/>
                      <a:pt x="308" y="35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1" name="Freeform 8">
                <a:extLst>
                  <a:ext uri="{FF2B5EF4-FFF2-40B4-BE49-F238E27FC236}">
                    <a16:creationId xmlns:a16="http://schemas.microsoft.com/office/drawing/2014/main" id="{71B12048-3D61-EB4E-8B90-9C872ECE51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66789" y="15919725"/>
                <a:ext cx="1456348" cy="1447946"/>
              </a:xfrm>
              <a:custGeom>
                <a:avLst/>
                <a:gdLst>
                  <a:gd name="T0" fmla="*/ 248 w 443"/>
                  <a:gd name="T1" fmla="*/ 0 h 440"/>
                  <a:gd name="T2" fmla="*/ 264 w 443"/>
                  <a:gd name="T3" fmla="*/ 17 h 440"/>
                  <a:gd name="T4" fmla="*/ 301 w 443"/>
                  <a:gd name="T5" fmla="*/ 67 h 440"/>
                  <a:gd name="T6" fmla="*/ 312 w 443"/>
                  <a:gd name="T7" fmla="*/ 97 h 440"/>
                  <a:gd name="T8" fmla="*/ 201 w 443"/>
                  <a:gd name="T9" fmla="*/ 35 h 440"/>
                  <a:gd name="T10" fmla="*/ 179 w 443"/>
                  <a:gd name="T11" fmla="*/ 30 h 440"/>
                  <a:gd name="T12" fmla="*/ 191 w 443"/>
                  <a:gd name="T13" fmla="*/ 49 h 440"/>
                  <a:gd name="T14" fmla="*/ 205 w 443"/>
                  <a:gd name="T15" fmla="*/ 106 h 440"/>
                  <a:gd name="T16" fmla="*/ 205 w 443"/>
                  <a:gd name="T17" fmla="*/ 106 h 440"/>
                  <a:gd name="T18" fmla="*/ 202 w 443"/>
                  <a:gd name="T19" fmla="*/ 102 h 440"/>
                  <a:gd name="T20" fmla="*/ 82 w 443"/>
                  <a:gd name="T21" fmla="*/ 28 h 440"/>
                  <a:gd name="T22" fmla="*/ 72 w 443"/>
                  <a:gd name="T23" fmla="*/ 26 h 440"/>
                  <a:gd name="T24" fmla="*/ 54 w 443"/>
                  <a:gd name="T25" fmla="*/ 36 h 440"/>
                  <a:gd name="T26" fmla="*/ 54 w 443"/>
                  <a:gd name="T27" fmla="*/ 37 h 440"/>
                  <a:gd name="T28" fmla="*/ 33 w 443"/>
                  <a:gd name="T29" fmla="*/ 83 h 440"/>
                  <a:gd name="T30" fmla="*/ 35 w 443"/>
                  <a:gd name="T31" fmla="*/ 138 h 440"/>
                  <a:gd name="T32" fmla="*/ 38 w 443"/>
                  <a:gd name="T33" fmla="*/ 157 h 440"/>
                  <a:gd name="T34" fmla="*/ 27 w 443"/>
                  <a:gd name="T35" fmla="*/ 154 h 440"/>
                  <a:gd name="T36" fmla="*/ 10 w 443"/>
                  <a:gd name="T37" fmla="*/ 163 h 440"/>
                  <a:gd name="T38" fmla="*/ 2 w 443"/>
                  <a:gd name="T39" fmla="*/ 184 h 440"/>
                  <a:gd name="T40" fmla="*/ 26 w 443"/>
                  <a:gd name="T41" fmla="*/ 255 h 440"/>
                  <a:gd name="T42" fmla="*/ 36 w 443"/>
                  <a:gd name="T43" fmla="*/ 269 h 440"/>
                  <a:gd name="T44" fmla="*/ 48 w 443"/>
                  <a:gd name="T45" fmla="*/ 294 h 440"/>
                  <a:gd name="T46" fmla="*/ 55 w 443"/>
                  <a:gd name="T47" fmla="*/ 309 h 440"/>
                  <a:gd name="T48" fmla="*/ 104 w 443"/>
                  <a:gd name="T49" fmla="*/ 387 h 440"/>
                  <a:gd name="T50" fmla="*/ 180 w 443"/>
                  <a:gd name="T51" fmla="*/ 436 h 440"/>
                  <a:gd name="T52" fmla="*/ 229 w 443"/>
                  <a:gd name="T53" fmla="*/ 440 h 440"/>
                  <a:gd name="T54" fmla="*/ 231 w 443"/>
                  <a:gd name="T55" fmla="*/ 440 h 440"/>
                  <a:gd name="T56" fmla="*/ 231 w 443"/>
                  <a:gd name="T57" fmla="*/ 440 h 440"/>
                  <a:gd name="T58" fmla="*/ 328 w 443"/>
                  <a:gd name="T59" fmla="*/ 398 h 440"/>
                  <a:gd name="T60" fmla="*/ 362 w 443"/>
                  <a:gd name="T61" fmla="*/ 357 h 440"/>
                  <a:gd name="T62" fmla="*/ 395 w 443"/>
                  <a:gd name="T63" fmla="*/ 295 h 440"/>
                  <a:gd name="T64" fmla="*/ 403 w 443"/>
                  <a:gd name="T65" fmla="*/ 278 h 440"/>
                  <a:gd name="T66" fmla="*/ 418 w 443"/>
                  <a:gd name="T67" fmla="*/ 254 h 440"/>
                  <a:gd name="T68" fmla="*/ 441 w 443"/>
                  <a:gd name="T69" fmla="*/ 186 h 440"/>
                  <a:gd name="T70" fmla="*/ 433 w 443"/>
                  <a:gd name="T71" fmla="*/ 163 h 440"/>
                  <a:gd name="T72" fmla="*/ 416 w 443"/>
                  <a:gd name="T73" fmla="*/ 154 h 440"/>
                  <a:gd name="T74" fmla="*/ 405 w 443"/>
                  <a:gd name="T75" fmla="*/ 158 h 440"/>
                  <a:gd name="T76" fmla="*/ 412 w 443"/>
                  <a:gd name="T77" fmla="*/ 82 h 440"/>
                  <a:gd name="T78" fmla="*/ 406 w 443"/>
                  <a:gd name="T79" fmla="*/ 69 h 440"/>
                  <a:gd name="T80" fmla="*/ 375 w 443"/>
                  <a:gd name="T81" fmla="*/ 42 h 440"/>
                  <a:gd name="T82" fmla="*/ 293 w 443"/>
                  <a:gd name="T83" fmla="*/ 4 h 440"/>
                  <a:gd name="T84" fmla="*/ 278 w 443"/>
                  <a:gd name="T85" fmla="*/ 3 h 440"/>
                  <a:gd name="T86" fmla="*/ 271 w 443"/>
                  <a:gd name="T87" fmla="*/ 2 h 440"/>
                  <a:gd name="T88" fmla="*/ 248 w 443"/>
                  <a:gd name="T89" fmla="*/ 0 h 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43" h="440">
                    <a:moveTo>
                      <a:pt x="248" y="0"/>
                    </a:moveTo>
                    <a:cubicBezTo>
                      <a:pt x="264" y="17"/>
                      <a:pt x="264" y="17"/>
                      <a:pt x="264" y="17"/>
                    </a:cubicBezTo>
                    <a:cubicBezTo>
                      <a:pt x="277" y="32"/>
                      <a:pt x="291" y="49"/>
                      <a:pt x="301" y="67"/>
                    </a:cubicBezTo>
                    <a:cubicBezTo>
                      <a:pt x="305" y="76"/>
                      <a:pt x="309" y="86"/>
                      <a:pt x="312" y="97"/>
                    </a:cubicBezTo>
                    <a:cubicBezTo>
                      <a:pt x="277" y="64"/>
                      <a:pt x="241" y="45"/>
                      <a:pt x="201" y="35"/>
                    </a:cubicBezTo>
                    <a:cubicBezTo>
                      <a:pt x="179" y="30"/>
                      <a:pt x="179" y="30"/>
                      <a:pt x="179" y="30"/>
                    </a:cubicBezTo>
                    <a:cubicBezTo>
                      <a:pt x="191" y="49"/>
                      <a:pt x="191" y="49"/>
                      <a:pt x="191" y="49"/>
                    </a:cubicBezTo>
                    <a:cubicBezTo>
                      <a:pt x="202" y="66"/>
                      <a:pt x="207" y="84"/>
                      <a:pt x="205" y="106"/>
                    </a:cubicBezTo>
                    <a:cubicBezTo>
                      <a:pt x="205" y="106"/>
                      <a:pt x="205" y="106"/>
                      <a:pt x="205" y="106"/>
                    </a:cubicBezTo>
                    <a:cubicBezTo>
                      <a:pt x="204" y="104"/>
                      <a:pt x="203" y="103"/>
                      <a:pt x="202" y="102"/>
                    </a:cubicBezTo>
                    <a:cubicBezTo>
                      <a:pt x="168" y="68"/>
                      <a:pt x="128" y="43"/>
                      <a:pt x="82" y="28"/>
                    </a:cubicBezTo>
                    <a:cubicBezTo>
                      <a:pt x="78" y="27"/>
                      <a:pt x="75" y="26"/>
                      <a:pt x="72" y="26"/>
                    </a:cubicBezTo>
                    <a:cubicBezTo>
                      <a:pt x="65" y="26"/>
                      <a:pt x="59" y="29"/>
                      <a:pt x="54" y="36"/>
                    </a:cubicBezTo>
                    <a:cubicBezTo>
                      <a:pt x="54" y="37"/>
                      <a:pt x="54" y="37"/>
                      <a:pt x="54" y="37"/>
                    </a:cubicBezTo>
                    <a:cubicBezTo>
                      <a:pt x="44" y="49"/>
                      <a:pt x="33" y="64"/>
                      <a:pt x="33" y="83"/>
                    </a:cubicBezTo>
                    <a:cubicBezTo>
                      <a:pt x="33" y="102"/>
                      <a:pt x="33" y="121"/>
                      <a:pt x="35" y="138"/>
                    </a:cubicBezTo>
                    <a:cubicBezTo>
                      <a:pt x="36" y="145"/>
                      <a:pt x="37" y="151"/>
                      <a:pt x="38" y="157"/>
                    </a:cubicBezTo>
                    <a:cubicBezTo>
                      <a:pt x="35" y="155"/>
                      <a:pt x="31" y="154"/>
                      <a:pt x="27" y="154"/>
                    </a:cubicBezTo>
                    <a:cubicBezTo>
                      <a:pt x="20" y="154"/>
                      <a:pt x="15" y="157"/>
                      <a:pt x="10" y="163"/>
                    </a:cubicBezTo>
                    <a:cubicBezTo>
                      <a:pt x="6" y="170"/>
                      <a:pt x="3" y="177"/>
                      <a:pt x="2" y="184"/>
                    </a:cubicBezTo>
                    <a:cubicBezTo>
                      <a:pt x="0" y="211"/>
                      <a:pt x="8" y="235"/>
                      <a:pt x="26" y="255"/>
                    </a:cubicBezTo>
                    <a:cubicBezTo>
                      <a:pt x="31" y="260"/>
                      <a:pt x="34" y="265"/>
                      <a:pt x="36" y="269"/>
                    </a:cubicBezTo>
                    <a:cubicBezTo>
                      <a:pt x="40" y="277"/>
                      <a:pt x="44" y="286"/>
                      <a:pt x="48" y="294"/>
                    </a:cubicBezTo>
                    <a:cubicBezTo>
                      <a:pt x="50" y="299"/>
                      <a:pt x="53" y="304"/>
                      <a:pt x="55" y="309"/>
                    </a:cubicBezTo>
                    <a:cubicBezTo>
                      <a:pt x="67" y="333"/>
                      <a:pt x="82" y="361"/>
                      <a:pt x="104" y="387"/>
                    </a:cubicBezTo>
                    <a:cubicBezTo>
                      <a:pt x="126" y="414"/>
                      <a:pt x="151" y="430"/>
                      <a:pt x="180" y="436"/>
                    </a:cubicBezTo>
                    <a:cubicBezTo>
                      <a:pt x="196" y="439"/>
                      <a:pt x="213" y="440"/>
                      <a:pt x="229" y="440"/>
                    </a:cubicBezTo>
                    <a:cubicBezTo>
                      <a:pt x="231" y="440"/>
                      <a:pt x="231" y="440"/>
                      <a:pt x="231" y="440"/>
                    </a:cubicBezTo>
                    <a:cubicBezTo>
                      <a:pt x="231" y="440"/>
                      <a:pt x="231" y="440"/>
                      <a:pt x="231" y="440"/>
                    </a:cubicBezTo>
                    <a:cubicBezTo>
                      <a:pt x="270" y="440"/>
                      <a:pt x="303" y="426"/>
                      <a:pt x="328" y="398"/>
                    </a:cubicBezTo>
                    <a:cubicBezTo>
                      <a:pt x="340" y="386"/>
                      <a:pt x="351" y="372"/>
                      <a:pt x="362" y="357"/>
                    </a:cubicBezTo>
                    <a:cubicBezTo>
                      <a:pt x="375" y="337"/>
                      <a:pt x="385" y="316"/>
                      <a:pt x="395" y="295"/>
                    </a:cubicBezTo>
                    <a:cubicBezTo>
                      <a:pt x="398" y="289"/>
                      <a:pt x="400" y="284"/>
                      <a:pt x="403" y="278"/>
                    </a:cubicBezTo>
                    <a:cubicBezTo>
                      <a:pt x="407" y="271"/>
                      <a:pt x="412" y="263"/>
                      <a:pt x="418" y="254"/>
                    </a:cubicBezTo>
                    <a:cubicBezTo>
                      <a:pt x="435" y="233"/>
                      <a:pt x="443" y="210"/>
                      <a:pt x="441" y="186"/>
                    </a:cubicBezTo>
                    <a:cubicBezTo>
                      <a:pt x="441" y="177"/>
                      <a:pt x="438" y="169"/>
                      <a:pt x="433" y="163"/>
                    </a:cubicBezTo>
                    <a:cubicBezTo>
                      <a:pt x="427" y="156"/>
                      <a:pt x="420" y="154"/>
                      <a:pt x="416" y="154"/>
                    </a:cubicBezTo>
                    <a:cubicBezTo>
                      <a:pt x="413" y="154"/>
                      <a:pt x="409" y="155"/>
                      <a:pt x="405" y="158"/>
                    </a:cubicBezTo>
                    <a:cubicBezTo>
                      <a:pt x="410" y="131"/>
                      <a:pt x="412" y="107"/>
                      <a:pt x="412" y="82"/>
                    </a:cubicBezTo>
                    <a:cubicBezTo>
                      <a:pt x="412" y="78"/>
                      <a:pt x="410" y="73"/>
                      <a:pt x="406" y="69"/>
                    </a:cubicBezTo>
                    <a:cubicBezTo>
                      <a:pt x="397" y="61"/>
                      <a:pt x="386" y="51"/>
                      <a:pt x="375" y="42"/>
                    </a:cubicBezTo>
                    <a:cubicBezTo>
                      <a:pt x="348" y="20"/>
                      <a:pt x="321" y="7"/>
                      <a:pt x="293" y="4"/>
                    </a:cubicBezTo>
                    <a:cubicBezTo>
                      <a:pt x="288" y="4"/>
                      <a:pt x="283" y="3"/>
                      <a:pt x="278" y="3"/>
                    </a:cubicBezTo>
                    <a:cubicBezTo>
                      <a:pt x="276" y="3"/>
                      <a:pt x="274" y="2"/>
                      <a:pt x="271" y="2"/>
                    </a:cubicBez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grpSp>
            <p:nvGrpSpPr>
              <p:cNvPr id="192" name="Group 191">
                <a:extLst>
                  <a:ext uri="{FF2B5EF4-FFF2-40B4-BE49-F238E27FC236}">
                    <a16:creationId xmlns:a16="http://schemas.microsoft.com/office/drawing/2014/main" id="{67DD295C-472E-6743-AF59-CAFC3EA6EE7B}"/>
                  </a:ext>
                </a:extLst>
              </p:cNvPr>
              <p:cNvGrpSpPr/>
              <p:nvPr/>
            </p:nvGrpSpPr>
            <p:grpSpPr>
              <a:xfrm>
                <a:off x="8949728" y="15432148"/>
                <a:ext cx="3181561" cy="4222915"/>
                <a:chOff x="7823716" y="10101673"/>
                <a:chExt cx="3383113" cy="4490435"/>
              </a:xfrm>
            </p:grpSpPr>
            <p:sp>
              <p:nvSpPr>
                <p:cNvPr id="204" name="Freeform 9">
                  <a:extLst>
                    <a:ext uri="{FF2B5EF4-FFF2-40B4-BE49-F238E27FC236}">
                      <a16:creationId xmlns:a16="http://schemas.microsoft.com/office/drawing/2014/main" id="{B18434B9-4D73-D447-B918-4EC4DCB03D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23716" y="12164247"/>
                  <a:ext cx="3383113" cy="1176346"/>
                </a:xfrm>
                <a:custGeom>
                  <a:avLst/>
                  <a:gdLst>
                    <a:gd name="T0" fmla="*/ 335 w 967"/>
                    <a:gd name="T1" fmla="*/ 0 h 336"/>
                    <a:gd name="T2" fmla="*/ 384 w 967"/>
                    <a:gd name="T3" fmla="*/ 109 h 336"/>
                    <a:gd name="T4" fmla="*/ 462 w 967"/>
                    <a:gd name="T5" fmla="*/ 147 h 336"/>
                    <a:gd name="T6" fmla="*/ 547 w 967"/>
                    <a:gd name="T7" fmla="*/ 137 h 336"/>
                    <a:gd name="T8" fmla="*/ 612 w 967"/>
                    <a:gd name="T9" fmla="*/ 82 h 336"/>
                    <a:gd name="T10" fmla="*/ 638 w 967"/>
                    <a:gd name="T11" fmla="*/ 0 h 336"/>
                    <a:gd name="T12" fmla="*/ 697 w 967"/>
                    <a:gd name="T13" fmla="*/ 18 h 336"/>
                    <a:gd name="T14" fmla="*/ 821 w 967"/>
                    <a:gd name="T15" fmla="*/ 53 h 336"/>
                    <a:gd name="T16" fmla="*/ 892 w 967"/>
                    <a:gd name="T17" fmla="*/ 86 h 336"/>
                    <a:gd name="T18" fmla="*/ 934 w 967"/>
                    <a:gd name="T19" fmla="*/ 140 h 336"/>
                    <a:gd name="T20" fmla="*/ 959 w 967"/>
                    <a:gd name="T21" fmla="*/ 239 h 336"/>
                    <a:gd name="T22" fmla="*/ 967 w 967"/>
                    <a:gd name="T23" fmla="*/ 336 h 336"/>
                    <a:gd name="T24" fmla="*/ 0 w 967"/>
                    <a:gd name="T25" fmla="*/ 336 h 336"/>
                    <a:gd name="T26" fmla="*/ 41 w 967"/>
                    <a:gd name="T27" fmla="*/ 135 h 336"/>
                    <a:gd name="T28" fmla="*/ 82 w 967"/>
                    <a:gd name="T29" fmla="*/ 85 h 336"/>
                    <a:gd name="T30" fmla="*/ 175 w 967"/>
                    <a:gd name="T31" fmla="*/ 45 h 336"/>
                    <a:gd name="T32" fmla="*/ 323 w 967"/>
                    <a:gd name="T33" fmla="*/ 4 h 336"/>
                    <a:gd name="T34" fmla="*/ 335 w 967"/>
                    <a:gd name="T35" fmla="*/ 0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967" h="336">
                      <a:moveTo>
                        <a:pt x="335" y="0"/>
                      </a:moveTo>
                      <a:cubicBezTo>
                        <a:pt x="338" y="42"/>
                        <a:pt x="353" y="79"/>
                        <a:pt x="384" y="109"/>
                      </a:cubicBezTo>
                      <a:cubicBezTo>
                        <a:pt x="406" y="129"/>
                        <a:pt x="432" y="144"/>
                        <a:pt x="462" y="147"/>
                      </a:cubicBezTo>
                      <a:cubicBezTo>
                        <a:pt x="491" y="150"/>
                        <a:pt x="520" y="150"/>
                        <a:pt x="547" y="137"/>
                      </a:cubicBezTo>
                      <a:cubicBezTo>
                        <a:pt x="574" y="124"/>
                        <a:pt x="596" y="106"/>
                        <a:pt x="612" y="82"/>
                      </a:cubicBezTo>
                      <a:cubicBezTo>
                        <a:pt x="629" y="57"/>
                        <a:pt x="637" y="29"/>
                        <a:pt x="638" y="0"/>
                      </a:cubicBezTo>
                      <a:cubicBezTo>
                        <a:pt x="658" y="6"/>
                        <a:pt x="678" y="12"/>
                        <a:pt x="697" y="18"/>
                      </a:cubicBezTo>
                      <a:cubicBezTo>
                        <a:pt x="734" y="29"/>
                        <a:pt x="784" y="41"/>
                        <a:pt x="821" y="53"/>
                      </a:cubicBezTo>
                      <a:cubicBezTo>
                        <a:pt x="845" y="61"/>
                        <a:pt x="871" y="72"/>
                        <a:pt x="892" y="86"/>
                      </a:cubicBezTo>
                      <a:cubicBezTo>
                        <a:pt x="912" y="99"/>
                        <a:pt x="926" y="117"/>
                        <a:pt x="934" y="140"/>
                      </a:cubicBezTo>
                      <a:cubicBezTo>
                        <a:pt x="945" y="170"/>
                        <a:pt x="951" y="185"/>
                        <a:pt x="959" y="239"/>
                      </a:cubicBezTo>
                      <a:cubicBezTo>
                        <a:pt x="966" y="291"/>
                        <a:pt x="967" y="336"/>
                        <a:pt x="967" y="336"/>
                      </a:cubicBezTo>
                      <a:cubicBezTo>
                        <a:pt x="0" y="336"/>
                        <a:pt x="0" y="336"/>
                        <a:pt x="0" y="336"/>
                      </a:cubicBezTo>
                      <a:cubicBezTo>
                        <a:pt x="0" y="336"/>
                        <a:pt x="4" y="241"/>
                        <a:pt x="41" y="135"/>
                      </a:cubicBezTo>
                      <a:cubicBezTo>
                        <a:pt x="49" y="114"/>
                        <a:pt x="63" y="98"/>
                        <a:pt x="82" y="85"/>
                      </a:cubicBezTo>
                      <a:cubicBezTo>
                        <a:pt x="109" y="67"/>
                        <a:pt x="144" y="55"/>
                        <a:pt x="175" y="45"/>
                      </a:cubicBezTo>
                      <a:cubicBezTo>
                        <a:pt x="220" y="31"/>
                        <a:pt x="277" y="18"/>
                        <a:pt x="323" y="4"/>
                      </a:cubicBezTo>
                      <a:cubicBezTo>
                        <a:pt x="327" y="3"/>
                        <a:pt x="331" y="1"/>
                        <a:pt x="335" y="0"/>
                      </a:cubicBezTo>
                      <a:close/>
                    </a:path>
                  </a:pathLst>
                </a:custGeom>
                <a:solidFill>
                  <a:srgbClr val="501C4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05" name="Freeform 10">
                  <a:extLst>
                    <a:ext uri="{FF2B5EF4-FFF2-40B4-BE49-F238E27FC236}">
                      <a16:creationId xmlns:a16="http://schemas.microsoft.com/office/drawing/2014/main" id="{D11A3BCC-20D7-1A46-B127-5EAF655F1E1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8687363" y="10101673"/>
                  <a:ext cx="1682621" cy="2150183"/>
                </a:xfrm>
                <a:custGeom>
                  <a:avLst/>
                  <a:gdLst>
                    <a:gd name="T0" fmla="*/ 257 w 481"/>
                    <a:gd name="T1" fmla="*/ 0 h 614"/>
                    <a:gd name="T2" fmla="*/ 401 w 481"/>
                    <a:gd name="T3" fmla="*/ 59 h 614"/>
                    <a:gd name="T4" fmla="*/ 456 w 481"/>
                    <a:gd name="T5" fmla="*/ 173 h 614"/>
                    <a:gd name="T6" fmla="*/ 452 w 481"/>
                    <a:gd name="T7" fmla="*/ 285 h 614"/>
                    <a:gd name="T8" fmla="*/ 458 w 481"/>
                    <a:gd name="T9" fmla="*/ 294 h 614"/>
                    <a:gd name="T10" fmla="*/ 472 w 481"/>
                    <a:gd name="T11" fmla="*/ 303 h 614"/>
                    <a:gd name="T12" fmla="*/ 480 w 481"/>
                    <a:gd name="T13" fmla="*/ 328 h 614"/>
                    <a:gd name="T14" fmla="*/ 451 w 481"/>
                    <a:gd name="T15" fmla="*/ 412 h 614"/>
                    <a:gd name="T16" fmla="*/ 435 w 481"/>
                    <a:gd name="T17" fmla="*/ 439 h 614"/>
                    <a:gd name="T18" fmla="*/ 386 w 481"/>
                    <a:gd name="T19" fmla="*/ 521 h 614"/>
                    <a:gd name="T20" fmla="*/ 326 w 481"/>
                    <a:gd name="T21" fmla="*/ 579 h 614"/>
                    <a:gd name="T22" fmla="*/ 150 w 481"/>
                    <a:gd name="T23" fmla="*/ 577 h 614"/>
                    <a:gd name="T24" fmla="*/ 79 w 481"/>
                    <a:gd name="T25" fmla="*/ 500 h 614"/>
                    <a:gd name="T26" fmla="*/ 36 w 481"/>
                    <a:gd name="T27" fmla="*/ 421 h 614"/>
                    <a:gd name="T28" fmla="*/ 31 w 481"/>
                    <a:gd name="T29" fmla="*/ 414 h 614"/>
                    <a:gd name="T30" fmla="*/ 0 w 481"/>
                    <a:gd name="T31" fmla="*/ 340 h 614"/>
                    <a:gd name="T32" fmla="*/ 0 w 481"/>
                    <a:gd name="T33" fmla="*/ 323 h 614"/>
                    <a:gd name="T34" fmla="*/ 25 w 481"/>
                    <a:gd name="T35" fmla="*/ 292 h 614"/>
                    <a:gd name="T36" fmla="*/ 28 w 481"/>
                    <a:gd name="T37" fmla="*/ 286 h 614"/>
                    <a:gd name="T38" fmla="*/ 24 w 481"/>
                    <a:gd name="T39" fmla="*/ 253 h 614"/>
                    <a:gd name="T40" fmla="*/ 27 w 481"/>
                    <a:gd name="T41" fmla="*/ 150 h 614"/>
                    <a:gd name="T42" fmla="*/ 98 w 481"/>
                    <a:gd name="T43" fmla="*/ 44 h 614"/>
                    <a:gd name="T44" fmla="*/ 257 w 481"/>
                    <a:gd name="T45" fmla="*/ 0 h 614"/>
                    <a:gd name="T46" fmla="*/ 73 w 481"/>
                    <a:gd name="T47" fmla="*/ 342 h 614"/>
                    <a:gd name="T48" fmla="*/ 72 w 481"/>
                    <a:gd name="T49" fmla="*/ 343 h 614"/>
                    <a:gd name="T50" fmla="*/ 66 w 481"/>
                    <a:gd name="T51" fmla="*/ 330 h 614"/>
                    <a:gd name="T52" fmla="*/ 54 w 481"/>
                    <a:gd name="T53" fmla="*/ 311 h 614"/>
                    <a:gd name="T54" fmla="*/ 36 w 481"/>
                    <a:gd name="T55" fmla="*/ 311 h 614"/>
                    <a:gd name="T56" fmla="*/ 30 w 481"/>
                    <a:gd name="T57" fmla="*/ 328 h 614"/>
                    <a:gd name="T58" fmla="*/ 51 w 481"/>
                    <a:gd name="T59" fmla="*/ 392 h 614"/>
                    <a:gd name="T60" fmla="*/ 62 w 481"/>
                    <a:gd name="T61" fmla="*/ 408 h 614"/>
                    <a:gd name="T62" fmla="*/ 81 w 481"/>
                    <a:gd name="T63" fmla="*/ 448 h 614"/>
                    <a:gd name="T64" fmla="*/ 129 w 481"/>
                    <a:gd name="T65" fmla="*/ 524 h 614"/>
                    <a:gd name="T66" fmla="*/ 200 w 481"/>
                    <a:gd name="T67" fmla="*/ 570 h 614"/>
                    <a:gd name="T68" fmla="*/ 249 w 481"/>
                    <a:gd name="T69" fmla="*/ 573 h 614"/>
                    <a:gd name="T70" fmla="*/ 340 w 481"/>
                    <a:gd name="T71" fmla="*/ 535 h 614"/>
                    <a:gd name="T72" fmla="*/ 372 w 481"/>
                    <a:gd name="T73" fmla="*/ 495 h 614"/>
                    <a:gd name="T74" fmla="*/ 413 w 481"/>
                    <a:gd name="T75" fmla="*/ 417 h 614"/>
                    <a:gd name="T76" fmla="*/ 429 w 481"/>
                    <a:gd name="T77" fmla="*/ 392 h 614"/>
                    <a:gd name="T78" fmla="*/ 450 w 481"/>
                    <a:gd name="T79" fmla="*/ 329 h 614"/>
                    <a:gd name="T80" fmla="*/ 444 w 481"/>
                    <a:gd name="T81" fmla="*/ 312 h 614"/>
                    <a:gd name="T82" fmla="*/ 426 w 481"/>
                    <a:gd name="T83" fmla="*/ 311 h 614"/>
                    <a:gd name="T84" fmla="*/ 414 w 481"/>
                    <a:gd name="T85" fmla="*/ 329 h 614"/>
                    <a:gd name="T86" fmla="*/ 407 w 481"/>
                    <a:gd name="T87" fmla="*/ 345 h 614"/>
                    <a:gd name="T88" fmla="*/ 406 w 481"/>
                    <a:gd name="T89" fmla="*/ 342 h 614"/>
                    <a:gd name="T90" fmla="*/ 409 w 481"/>
                    <a:gd name="T91" fmla="*/ 325 h 614"/>
                    <a:gd name="T92" fmla="*/ 421 w 481"/>
                    <a:gd name="T93" fmla="*/ 225 h 614"/>
                    <a:gd name="T94" fmla="*/ 418 w 481"/>
                    <a:gd name="T95" fmla="*/ 219 h 614"/>
                    <a:gd name="T96" fmla="*/ 387 w 481"/>
                    <a:gd name="T97" fmla="*/ 192 h 614"/>
                    <a:gd name="T98" fmla="*/ 310 w 481"/>
                    <a:gd name="T99" fmla="*/ 156 h 614"/>
                    <a:gd name="T100" fmla="*/ 289 w 481"/>
                    <a:gd name="T101" fmla="*/ 154 h 614"/>
                    <a:gd name="T102" fmla="*/ 327 w 481"/>
                    <a:gd name="T103" fmla="*/ 206 h 614"/>
                    <a:gd name="T104" fmla="*/ 346 w 481"/>
                    <a:gd name="T105" fmla="*/ 268 h 614"/>
                    <a:gd name="T106" fmla="*/ 217 w 481"/>
                    <a:gd name="T107" fmla="*/ 187 h 614"/>
                    <a:gd name="T108" fmla="*/ 230 w 481"/>
                    <a:gd name="T109" fmla="*/ 268 h 614"/>
                    <a:gd name="T110" fmla="*/ 213 w 481"/>
                    <a:gd name="T111" fmla="*/ 251 h 614"/>
                    <a:gd name="T112" fmla="*/ 97 w 481"/>
                    <a:gd name="T113" fmla="*/ 180 h 614"/>
                    <a:gd name="T114" fmla="*/ 79 w 481"/>
                    <a:gd name="T115" fmla="*/ 185 h 614"/>
                    <a:gd name="T116" fmla="*/ 60 w 481"/>
                    <a:gd name="T117" fmla="*/ 226 h 614"/>
                    <a:gd name="T118" fmla="*/ 63 w 481"/>
                    <a:gd name="T119" fmla="*/ 280 h 614"/>
                    <a:gd name="T120" fmla="*/ 73 w 481"/>
                    <a:gd name="T121" fmla="*/ 342 h 6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481" h="614">
                      <a:moveTo>
                        <a:pt x="257" y="0"/>
                      </a:moveTo>
                      <a:cubicBezTo>
                        <a:pt x="317" y="1"/>
                        <a:pt x="368" y="30"/>
                        <a:pt x="401" y="59"/>
                      </a:cubicBezTo>
                      <a:cubicBezTo>
                        <a:pt x="435" y="90"/>
                        <a:pt x="452" y="128"/>
                        <a:pt x="456" y="173"/>
                      </a:cubicBezTo>
                      <a:cubicBezTo>
                        <a:pt x="459" y="210"/>
                        <a:pt x="457" y="248"/>
                        <a:pt x="452" y="285"/>
                      </a:cubicBezTo>
                      <a:cubicBezTo>
                        <a:pt x="450" y="292"/>
                        <a:pt x="451" y="293"/>
                        <a:pt x="458" y="294"/>
                      </a:cubicBezTo>
                      <a:cubicBezTo>
                        <a:pt x="464" y="294"/>
                        <a:pt x="469" y="298"/>
                        <a:pt x="472" y="303"/>
                      </a:cubicBezTo>
                      <a:cubicBezTo>
                        <a:pt x="478" y="310"/>
                        <a:pt x="479" y="319"/>
                        <a:pt x="480" y="328"/>
                      </a:cubicBezTo>
                      <a:cubicBezTo>
                        <a:pt x="481" y="359"/>
                        <a:pt x="472" y="387"/>
                        <a:pt x="451" y="412"/>
                      </a:cubicBezTo>
                      <a:cubicBezTo>
                        <a:pt x="444" y="420"/>
                        <a:pt x="440" y="430"/>
                        <a:pt x="435" y="439"/>
                      </a:cubicBezTo>
                      <a:cubicBezTo>
                        <a:pt x="420" y="467"/>
                        <a:pt x="406" y="496"/>
                        <a:pt x="386" y="521"/>
                      </a:cubicBezTo>
                      <a:cubicBezTo>
                        <a:pt x="369" y="543"/>
                        <a:pt x="350" y="563"/>
                        <a:pt x="326" y="579"/>
                      </a:cubicBezTo>
                      <a:cubicBezTo>
                        <a:pt x="272" y="614"/>
                        <a:pt x="204" y="613"/>
                        <a:pt x="150" y="577"/>
                      </a:cubicBezTo>
                      <a:cubicBezTo>
                        <a:pt x="121" y="557"/>
                        <a:pt x="98" y="530"/>
                        <a:pt x="79" y="500"/>
                      </a:cubicBezTo>
                      <a:cubicBezTo>
                        <a:pt x="62" y="475"/>
                        <a:pt x="49" y="448"/>
                        <a:pt x="36" y="421"/>
                      </a:cubicBezTo>
                      <a:cubicBezTo>
                        <a:pt x="35" y="418"/>
                        <a:pt x="33" y="416"/>
                        <a:pt x="31" y="414"/>
                      </a:cubicBezTo>
                      <a:cubicBezTo>
                        <a:pt x="12" y="393"/>
                        <a:pt x="1" y="369"/>
                        <a:pt x="0" y="340"/>
                      </a:cubicBezTo>
                      <a:cubicBezTo>
                        <a:pt x="0" y="334"/>
                        <a:pt x="0" y="328"/>
                        <a:pt x="0" y="323"/>
                      </a:cubicBezTo>
                      <a:cubicBezTo>
                        <a:pt x="1" y="306"/>
                        <a:pt x="10" y="296"/>
                        <a:pt x="25" y="292"/>
                      </a:cubicBezTo>
                      <a:cubicBezTo>
                        <a:pt x="30" y="291"/>
                        <a:pt x="28" y="288"/>
                        <a:pt x="28" y="286"/>
                      </a:cubicBezTo>
                      <a:cubicBezTo>
                        <a:pt x="27" y="275"/>
                        <a:pt x="25" y="264"/>
                        <a:pt x="24" y="253"/>
                      </a:cubicBezTo>
                      <a:cubicBezTo>
                        <a:pt x="21" y="219"/>
                        <a:pt x="20" y="184"/>
                        <a:pt x="27" y="150"/>
                      </a:cubicBezTo>
                      <a:cubicBezTo>
                        <a:pt x="36" y="105"/>
                        <a:pt x="61" y="70"/>
                        <a:pt x="98" y="44"/>
                      </a:cubicBezTo>
                      <a:cubicBezTo>
                        <a:pt x="134" y="19"/>
                        <a:pt x="196" y="0"/>
                        <a:pt x="257" y="0"/>
                      </a:cubicBezTo>
                      <a:close/>
                      <a:moveTo>
                        <a:pt x="73" y="342"/>
                      </a:moveTo>
                      <a:cubicBezTo>
                        <a:pt x="72" y="343"/>
                        <a:pt x="72" y="343"/>
                        <a:pt x="72" y="343"/>
                      </a:cubicBezTo>
                      <a:cubicBezTo>
                        <a:pt x="70" y="338"/>
                        <a:pt x="68" y="334"/>
                        <a:pt x="66" y="330"/>
                      </a:cubicBezTo>
                      <a:cubicBezTo>
                        <a:pt x="62" y="324"/>
                        <a:pt x="59" y="317"/>
                        <a:pt x="54" y="311"/>
                      </a:cubicBezTo>
                      <a:cubicBezTo>
                        <a:pt x="48" y="304"/>
                        <a:pt x="41" y="304"/>
                        <a:pt x="36" y="311"/>
                      </a:cubicBezTo>
                      <a:cubicBezTo>
                        <a:pt x="33" y="316"/>
                        <a:pt x="30" y="322"/>
                        <a:pt x="30" y="328"/>
                      </a:cubicBezTo>
                      <a:cubicBezTo>
                        <a:pt x="28" y="352"/>
                        <a:pt x="35" y="373"/>
                        <a:pt x="51" y="392"/>
                      </a:cubicBezTo>
                      <a:cubicBezTo>
                        <a:pt x="55" y="397"/>
                        <a:pt x="59" y="402"/>
                        <a:pt x="62" y="408"/>
                      </a:cubicBezTo>
                      <a:cubicBezTo>
                        <a:pt x="69" y="421"/>
                        <a:pt x="75" y="434"/>
                        <a:pt x="81" y="448"/>
                      </a:cubicBezTo>
                      <a:cubicBezTo>
                        <a:pt x="95" y="475"/>
                        <a:pt x="109" y="501"/>
                        <a:pt x="129" y="524"/>
                      </a:cubicBezTo>
                      <a:cubicBezTo>
                        <a:pt x="148" y="547"/>
                        <a:pt x="171" y="564"/>
                        <a:pt x="200" y="570"/>
                      </a:cubicBezTo>
                      <a:cubicBezTo>
                        <a:pt x="216" y="573"/>
                        <a:pt x="232" y="573"/>
                        <a:pt x="249" y="573"/>
                      </a:cubicBezTo>
                      <a:cubicBezTo>
                        <a:pt x="284" y="574"/>
                        <a:pt x="315" y="561"/>
                        <a:pt x="340" y="535"/>
                      </a:cubicBezTo>
                      <a:cubicBezTo>
                        <a:pt x="351" y="522"/>
                        <a:pt x="362" y="509"/>
                        <a:pt x="372" y="495"/>
                      </a:cubicBezTo>
                      <a:cubicBezTo>
                        <a:pt x="389" y="470"/>
                        <a:pt x="400" y="443"/>
                        <a:pt x="413" y="417"/>
                      </a:cubicBezTo>
                      <a:cubicBezTo>
                        <a:pt x="417" y="408"/>
                        <a:pt x="423" y="400"/>
                        <a:pt x="429" y="392"/>
                      </a:cubicBezTo>
                      <a:cubicBezTo>
                        <a:pt x="443" y="373"/>
                        <a:pt x="452" y="353"/>
                        <a:pt x="450" y="329"/>
                      </a:cubicBezTo>
                      <a:cubicBezTo>
                        <a:pt x="450" y="323"/>
                        <a:pt x="448" y="317"/>
                        <a:pt x="444" y="312"/>
                      </a:cubicBezTo>
                      <a:cubicBezTo>
                        <a:pt x="438" y="305"/>
                        <a:pt x="431" y="304"/>
                        <a:pt x="426" y="311"/>
                      </a:cubicBezTo>
                      <a:cubicBezTo>
                        <a:pt x="421" y="316"/>
                        <a:pt x="418" y="323"/>
                        <a:pt x="414" y="329"/>
                      </a:cubicBezTo>
                      <a:cubicBezTo>
                        <a:pt x="411" y="334"/>
                        <a:pt x="409" y="339"/>
                        <a:pt x="407" y="345"/>
                      </a:cubicBezTo>
                      <a:cubicBezTo>
                        <a:pt x="406" y="343"/>
                        <a:pt x="406" y="343"/>
                        <a:pt x="406" y="342"/>
                      </a:cubicBezTo>
                      <a:cubicBezTo>
                        <a:pt x="407" y="337"/>
                        <a:pt x="408" y="331"/>
                        <a:pt x="409" y="325"/>
                      </a:cubicBezTo>
                      <a:cubicBezTo>
                        <a:pt x="416" y="292"/>
                        <a:pt x="421" y="259"/>
                        <a:pt x="421" y="225"/>
                      </a:cubicBezTo>
                      <a:cubicBezTo>
                        <a:pt x="420" y="223"/>
                        <a:pt x="420" y="220"/>
                        <a:pt x="418" y="219"/>
                      </a:cubicBezTo>
                      <a:cubicBezTo>
                        <a:pt x="408" y="210"/>
                        <a:pt x="398" y="200"/>
                        <a:pt x="387" y="192"/>
                      </a:cubicBezTo>
                      <a:cubicBezTo>
                        <a:pt x="365" y="173"/>
                        <a:pt x="340" y="160"/>
                        <a:pt x="310" y="156"/>
                      </a:cubicBezTo>
                      <a:cubicBezTo>
                        <a:pt x="303" y="156"/>
                        <a:pt x="296" y="155"/>
                        <a:pt x="289" y="154"/>
                      </a:cubicBezTo>
                      <a:cubicBezTo>
                        <a:pt x="303" y="171"/>
                        <a:pt x="317" y="187"/>
                        <a:pt x="327" y="206"/>
                      </a:cubicBezTo>
                      <a:cubicBezTo>
                        <a:pt x="337" y="226"/>
                        <a:pt x="343" y="246"/>
                        <a:pt x="346" y="268"/>
                      </a:cubicBezTo>
                      <a:cubicBezTo>
                        <a:pt x="310" y="230"/>
                        <a:pt x="270" y="200"/>
                        <a:pt x="217" y="187"/>
                      </a:cubicBezTo>
                      <a:cubicBezTo>
                        <a:pt x="234" y="213"/>
                        <a:pt x="235" y="239"/>
                        <a:pt x="230" y="268"/>
                      </a:cubicBezTo>
                      <a:cubicBezTo>
                        <a:pt x="223" y="263"/>
                        <a:pt x="218" y="257"/>
                        <a:pt x="213" y="251"/>
                      </a:cubicBezTo>
                      <a:cubicBezTo>
                        <a:pt x="180" y="218"/>
                        <a:pt x="142" y="194"/>
                        <a:pt x="97" y="180"/>
                      </a:cubicBezTo>
                      <a:cubicBezTo>
                        <a:pt x="89" y="177"/>
                        <a:pt x="84" y="178"/>
                        <a:pt x="79" y="185"/>
                      </a:cubicBezTo>
                      <a:cubicBezTo>
                        <a:pt x="70" y="197"/>
                        <a:pt x="60" y="210"/>
                        <a:pt x="60" y="226"/>
                      </a:cubicBezTo>
                      <a:cubicBezTo>
                        <a:pt x="60" y="244"/>
                        <a:pt x="61" y="262"/>
                        <a:pt x="63" y="280"/>
                      </a:cubicBezTo>
                      <a:cubicBezTo>
                        <a:pt x="65" y="301"/>
                        <a:pt x="69" y="322"/>
                        <a:pt x="73" y="342"/>
                      </a:cubicBezTo>
                      <a:close/>
                    </a:path>
                  </a:pathLst>
                </a:custGeom>
                <a:solidFill>
                  <a:srgbClr val="501C4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06" name="Oval 205">
                  <a:extLst>
                    <a:ext uri="{FF2B5EF4-FFF2-40B4-BE49-F238E27FC236}">
                      <a16:creationId xmlns:a16="http://schemas.microsoft.com/office/drawing/2014/main" id="{9C1F6479-896C-2145-8A7B-F8204FF4F055}"/>
                    </a:ext>
                  </a:extLst>
                </p:cNvPr>
                <p:cNvSpPr/>
                <p:nvPr/>
              </p:nvSpPr>
              <p:spPr>
                <a:xfrm>
                  <a:off x="9025369" y="13309264"/>
                  <a:ext cx="1436205" cy="1282844"/>
                </a:xfrm>
                <a:prstGeom prst="ellipse">
                  <a:avLst/>
                </a:prstGeom>
                <a:noFill/>
                <a:ln w="57150"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tIns="0" bIns="288000" rtlCol="0" anchor="ctr"/>
                <a:lstStyle/>
                <a:p>
                  <a:pPr algn="ctr"/>
                  <a:r>
                    <a:rPr lang="en-GB" b="1" dirty="0">
                      <a:solidFill>
                        <a:srgbClr val="56004E"/>
                      </a:solidFill>
                    </a:rPr>
                    <a:t>21</a:t>
                  </a:r>
                </a:p>
              </p:txBody>
            </p:sp>
            <p:sp>
              <p:nvSpPr>
                <p:cNvPr id="208" name="TextBox 207">
                  <a:extLst>
                    <a:ext uri="{FF2B5EF4-FFF2-40B4-BE49-F238E27FC236}">
                      <a16:creationId xmlns:a16="http://schemas.microsoft.com/office/drawing/2014/main" id="{FC6961DF-E425-084D-AEBD-1D8A5BAC6151}"/>
                    </a:ext>
                  </a:extLst>
                </p:cNvPr>
                <p:cNvSpPr txBox="1"/>
                <p:nvPr/>
              </p:nvSpPr>
              <p:spPr>
                <a:xfrm>
                  <a:off x="8953605" y="13845222"/>
                  <a:ext cx="1582799" cy="51216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dirty="0"/>
                    <a:t>YRS OLD</a:t>
                  </a:r>
                </a:p>
              </p:txBody>
            </p:sp>
          </p:grpSp>
        </p:grp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8D5CECD1-DEA6-2842-92FF-619688B6470F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2458501" y="16853989"/>
              <a:ext cx="4261166" cy="225732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2400" b="1" dirty="0">
                  <a:solidFill>
                    <a:schemeClr val="accent1"/>
                  </a:solidFill>
                </a:rPr>
                <a:t>Ambulatory, or non-ambulatory</a:t>
              </a:r>
            </a:p>
            <a:p>
              <a:pPr algn="ctr"/>
              <a:r>
                <a:rPr lang="en-US" sz="2400" b="1" dirty="0">
                  <a:solidFill>
                    <a:schemeClr val="accent1"/>
                  </a:solidFill>
                </a:rPr>
                <a:t>corticosteroid-treated, male patients with DMD amenable to exon 51-skipping</a:t>
              </a:r>
              <a:endParaRPr lang="en-GB" sz="2400" b="1" dirty="0">
                <a:solidFill>
                  <a:schemeClr val="accent1"/>
                </a:solidFill>
              </a:endParaRPr>
            </a:p>
            <a:p>
              <a:pPr algn="ctr"/>
              <a:endParaRPr lang="en-GB" sz="2400" b="1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216" name="Freeform: Shape 947">
            <a:extLst>
              <a:ext uri="{FF2B5EF4-FFF2-40B4-BE49-F238E27FC236}">
                <a16:creationId xmlns:a16="http://schemas.microsoft.com/office/drawing/2014/main" id="{6F33ABF1-F2E5-304E-A70C-111D34C05123}"/>
              </a:ext>
            </a:extLst>
          </p:cNvPr>
          <p:cNvSpPr>
            <a:spLocks noChangeAspect="1"/>
          </p:cNvSpPr>
          <p:nvPr/>
        </p:nvSpPr>
        <p:spPr>
          <a:xfrm>
            <a:off x="2915948" y="26203125"/>
            <a:ext cx="4558997" cy="685682"/>
          </a:xfrm>
          <a:custGeom>
            <a:avLst/>
            <a:gdLst>
              <a:gd name="connsiteX0" fmla="*/ 578408 w 7283292"/>
              <a:gd name="connsiteY0" fmla="*/ 0 h 1156820"/>
              <a:gd name="connsiteX1" fmla="*/ 578408 w 7283292"/>
              <a:gd name="connsiteY1" fmla="*/ 289205 h 1156820"/>
              <a:gd name="connsiteX2" fmla="*/ 3641644 w 7283292"/>
              <a:gd name="connsiteY2" fmla="*/ 289205 h 1156820"/>
              <a:gd name="connsiteX3" fmla="*/ 6704880 w 7283292"/>
              <a:gd name="connsiteY3" fmla="*/ 289205 h 1156820"/>
              <a:gd name="connsiteX4" fmla="*/ 6704880 w 7283292"/>
              <a:gd name="connsiteY4" fmla="*/ 0 h 1156820"/>
              <a:gd name="connsiteX5" fmla="*/ 7283292 w 7283292"/>
              <a:gd name="connsiteY5" fmla="*/ 578410 h 1156820"/>
              <a:gd name="connsiteX6" fmla="*/ 6704880 w 7283292"/>
              <a:gd name="connsiteY6" fmla="*/ 1156820 h 1156820"/>
              <a:gd name="connsiteX7" fmla="*/ 6704880 w 7283292"/>
              <a:gd name="connsiteY7" fmla="*/ 867615 h 1156820"/>
              <a:gd name="connsiteX8" fmla="*/ 3641644 w 7283292"/>
              <a:gd name="connsiteY8" fmla="*/ 867615 h 1156820"/>
              <a:gd name="connsiteX9" fmla="*/ 578408 w 7283292"/>
              <a:gd name="connsiteY9" fmla="*/ 867615 h 1156820"/>
              <a:gd name="connsiteX10" fmla="*/ 578408 w 7283292"/>
              <a:gd name="connsiteY10" fmla="*/ 1156820 h 1156820"/>
              <a:gd name="connsiteX11" fmla="*/ 0 w 7283292"/>
              <a:gd name="connsiteY11" fmla="*/ 578410 h 1156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283292" h="1156820">
                <a:moveTo>
                  <a:pt x="578408" y="0"/>
                </a:moveTo>
                <a:lnTo>
                  <a:pt x="578408" y="289205"/>
                </a:lnTo>
                <a:lnTo>
                  <a:pt x="3641644" y="289205"/>
                </a:lnTo>
                <a:lnTo>
                  <a:pt x="6704880" y="289205"/>
                </a:lnTo>
                <a:lnTo>
                  <a:pt x="6704880" y="0"/>
                </a:lnTo>
                <a:lnTo>
                  <a:pt x="7283292" y="578410"/>
                </a:lnTo>
                <a:lnTo>
                  <a:pt x="6704880" y="1156820"/>
                </a:lnTo>
                <a:lnTo>
                  <a:pt x="6704880" y="867615"/>
                </a:lnTo>
                <a:lnTo>
                  <a:pt x="3641644" y="867615"/>
                </a:lnTo>
                <a:lnTo>
                  <a:pt x="578408" y="867615"/>
                </a:lnTo>
                <a:lnTo>
                  <a:pt x="578408" y="1156820"/>
                </a:lnTo>
                <a:lnTo>
                  <a:pt x="0" y="57841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79DBF5BF-2325-DA47-B7E2-E62323B3E793}"/>
              </a:ext>
            </a:extLst>
          </p:cNvPr>
          <p:cNvSpPr/>
          <p:nvPr/>
        </p:nvSpPr>
        <p:spPr>
          <a:xfrm>
            <a:off x="1848463" y="26098968"/>
            <a:ext cx="1031451" cy="859225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88000" rtlCol="0" anchor="ctr"/>
          <a:lstStyle/>
          <a:p>
            <a:pPr algn="ctr"/>
            <a:r>
              <a:rPr lang="en-GB" b="1" dirty="0">
                <a:solidFill>
                  <a:srgbClr val="56004E"/>
                </a:solidFill>
              </a:rPr>
              <a:t>7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27AAA93F-F202-C244-BD8F-E4BA54577D7D}"/>
              </a:ext>
            </a:extLst>
          </p:cNvPr>
          <p:cNvSpPr txBox="1"/>
          <p:nvPr/>
        </p:nvSpPr>
        <p:spPr>
          <a:xfrm>
            <a:off x="1779216" y="26543780"/>
            <a:ext cx="1136732" cy="343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YRS OLD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F8D6E386-4304-724A-A094-F85AC7442781}"/>
              </a:ext>
            </a:extLst>
          </p:cNvPr>
          <p:cNvSpPr txBox="1"/>
          <p:nvPr/>
        </p:nvSpPr>
        <p:spPr>
          <a:xfrm>
            <a:off x="2006991" y="26359303"/>
            <a:ext cx="61026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accent1"/>
                </a:solidFill>
                <a:latin typeface="Calibri-Bold"/>
              </a:rPr>
              <a:t>Age range of eligible patients</a:t>
            </a:r>
            <a:endParaRPr lang="en-GB" dirty="0">
              <a:solidFill>
                <a:schemeClr val="accent1"/>
              </a:solidFill>
            </a:endParaRPr>
          </a:p>
        </p:txBody>
      </p: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3260BCEC-C44E-DC4D-8812-919C918DF59B}"/>
              </a:ext>
            </a:extLst>
          </p:cNvPr>
          <p:cNvGrpSpPr/>
          <p:nvPr/>
        </p:nvGrpSpPr>
        <p:grpSpPr>
          <a:xfrm>
            <a:off x="25090590" y="20992551"/>
            <a:ext cx="11925542" cy="6716793"/>
            <a:chOff x="26879713" y="14142263"/>
            <a:chExt cx="9337796" cy="4990480"/>
          </a:xfrm>
        </p:grpSpPr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id="{B7C708AE-160C-6F47-9577-6FA6D158F5A9}"/>
                </a:ext>
              </a:extLst>
            </p:cNvPr>
            <p:cNvGrpSpPr/>
            <p:nvPr/>
          </p:nvGrpSpPr>
          <p:grpSpPr>
            <a:xfrm>
              <a:off x="26879713" y="14319200"/>
              <a:ext cx="8591287" cy="3458294"/>
              <a:chOff x="-426696" y="1353126"/>
              <a:chExt cx="5929032" cy="4654796"/>
            </a:xfrm>
          </p:grpSpPr>
          <p:sp>
            <p:nvSpPr>
              <p:cNvPr id="234" name="TextBox 233">
                <a:extLst>
                  <a:ext uri="{FF2B5EF4-FFF2-40B4-BE49-F238E27FC236}">
                    <a16:creationId xmlns:a16="http://schemas.microsoft.com/office/drawing/2014/main" id="{B31C7571-93D9-6543-B6B6-0020F0979802}"/>
                  </a:ext>
                </a:extLst>
              </p:cNvPr>
              <p:cNvSpPr txBox="1"/>
              <p:nvPr/>
            </p:nvSpPr>
            <p:spPr>
              <a:xfrm>
                <a:off x="-349189" y="3007921"/>
                <a:ext cx="1696313" cy="6213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Baseline</a:t>
                </a:r>
              </a:p>
            </p:txBody>
          </p:sp>
          <p:sp>
            <p:nvSpPr>
              <p:cNvPr id="235" name="TextBox 234">
                <a:extLst>
                  <a:ext uri="{FF2B5EF4-FFF2-40B4-BE49-F238E27FC236}">
                    <a16:creationId xmlns:a16="http://schemas.microsoft.com/office/drawing/2014/main" id="{5C8C9FBD-EFC7-5A44-8469-183343EDA16E}"/>
                  </a:ext>
                </a:extLst>
              </p:cNvPr>
              <p:cNvSpPr txBox="1"/>
              <p:nvPr/>
            </p:nvSpPr>
            <p:spPr>
              <a:xfrm>
                <a:off x="-426696" y="5386530"/>
                <a:ext cx="1737653" cy="6213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Week 12</a:t>
                </a:r>
              </a:p>
            </p:txBody>
          </p:sp>
          <p:sp>
            <p:nvSpPr>
              <p:cNvPr id="236" name="TextBox 235">
                <a:extLst>
                  <a:ext uri="{FF2B5EF4-FFF2-40B4-BE49-F238E27FC236}">
                    <a16:creationId xmlns:a16="http://schemas.microsoft.com/office/drawing/2014/main" id="{86AF7DD5-0732-F440-87DD-546AFD9A353B}"/>
                  </a:ext>
                </a:extLst>
              </p:cNvPr>
              <p:cNvSpPr txBox="1"/>
              <p:nvPr/>
            </p:nvSpPr>
            <p:spPr>
              <a:xfrm>
                <a:off x="749324" y="1353126"/>
                <a:ext cx="2689711" cy="1615619"/>
              </a:xfrm>
              <a:prstGeom prst="rect">
                <a:avLst/>
              </a:prstGeom>
              <a:noFill/>
            </p:spPr>
            <p:txBody>
              <a:bodyPr wrap="square" rtlCol="0" anchor="b">
                <a:spAutoFit/>
              </a:bodyPr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Merosin</a:t>
                </a: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b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(membrane label)</a:t>
                </a:r>
              </a:p>
            </p:txBody>
          </p:sp>
          <p:sp>
            <p:nvSpPr>
              <p:cNvPr id="237" name="TextBox 236">
                <a:extLst>
                  <a:ext uri="{FF2B5EF4-FFF2-40B4-BE49-F238E27FC236}">
                    <a16:creationId xmlns:a16="http://schemas.microsoft.com/office/drawing/2014/main" id="{24041D11-80DD-6B4A-A5CE-36DA6D82ADD3}"/>
                  </a:ext>
                </a:extLst>
              </p:cNvPr>
              <p:cNvSpPr txBox="1"/>
              <p:nvPr/>
            </p:nvSpPr>
            <p:spPr>
              <a:xfrm>
                <a:off x="2691103" y="1813663"/>
                <a:ext cx="1519238" cy="1118505"/>
              </a:xfrm>
              <a:prstGeom prst="rect">
                <a:avLst/>
              </a:prstGeom>
              <a:noFill/>
            </p:spPr>
            <p:txBody>
              <a:bodyPr wrap="square" rtlCol="0" anchor="b">
                <a:spAutoFit/>
              </a:bodyPr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Dystrophin</a:t>
                </a: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EEB62A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</p:txBody>
          </p:sp>
          <p:sp>
            <p:nvSpPr>
              <p:cNvPr id="238" name="TextBox 237">
                <a:extLst>
                  <a:ext uri="{FF2B5EF4-FFF2-40B4-BE49-F238E27FC236}">
                    <a16:creationId xmlns:a16="http://schemas.microsoft.com/office/drawing/2014/main" id="{4BBAD927-2E8D-1C4E-ACF4-C847C0395C80}"/>
                  </a:ext>
                </a:extLst>
              </p:cNvPr>
              <p:cNvSpPr txBox="1"/>
              <p:nvPr/>
            </p:nvSpPr>
            <p:spPr>
              <a:xfrm>
                <a:off x="4007261" y="2310776"/>
                <a:ext cx="1495075" cy="621392"/>
              </a:xfrm>
              <a:prstGeom prst="rect">
                <a:avLst/>
              </a:prstGeom>
              <a:noFill/>
            </p:spPr>
            <p:txBody>
              <a:bodyPr wrap="square" rtlCol="0" anchor="b">
                <a:spAutoFit/>
              </a:bodyPr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D8B506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Merge</a:t>
                </a:r>
              </a:p>
            </p:txBody>
          </p:sp>
        </p:grpSp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1A179376-8289-3B45-AF12-332D9C7A5199}"/>
                </a:ext>
              </a:extLst>
            </p:cNvPr>
            <p:cNvSpPr txBox="1"/>
            <p:nvPr/>
          </p:nvSpPr>
          <p:spPr>
            <a:xfrm>
              <a:off x="29066677" y="14142263"/>
              <a:ext cx="7150832" cy="6320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/>
                </a:rPr>
                <a:t>Immunofluorescence staining of muscle biopsy </a:t>
              </a:r>
              <a:b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/>
                </a:rPr>
              </a:br>
              <a:r>
                <a:rPr lang="en-US" sz="2800" b="1" dirty="0">
                  <a:latin typeface="Arial" panose="020B0604020202020204"/>
                </a:rPr>
                <a:t>at baseline and Week 12 biopsy</a:t>
              </a: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</a:endParaRPr>
            </a:p>
          </p:txBody>
        </p:sp>
        <p:pic>
          <p:nvPicPr>
            <p:cNvPr id="232" name="Picture 231">
              <a:extLst>
                <a:ext uri="{FF2B5EF4-FFF2-40B4-BE49-F238E27FC236}">
                  <a16:creationId xmlns:a16="http://schemas.microsoft.com/office/drawing/2014/main" id="{0A5FB6A0-059B-5C4B-865D-F793E8DA5C8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9493362" y="15538159"/>
              <a:ext cx="5923062" cy="3594584"/>
            </a:xfrm>
            <a:prstGeom prst="rect">
              <a:avLst/>
            </a:prstGeom>
          </p:spPr>
        </p:pic>
      </p:grpSp>
      <p:sp>
        <p:nvSpPr>
          <p:cNvPr id="239" name="TextBox 238">
            <a:extLst>
              <a:ext uri="{FF2B5EF4-FFF2-40B4-BE49-F238E27FC236}">
                <a16:creationId xmlns:a16="http://schemas.microsoft.com/office/drawing/2014/main" id="{7698E963-6706-3248-B9E3-AC95FD610E5A}"/>
              </a:ext>
            </a:extLst>
          </p:cNvPr>
          <p:cNvSpPr txBox="1"/>
          <p:nvPr/>
        </p:nvSpPr>
        <p:spPr>
          <a:xfrm>
            <a:off x="27292952" y="19700875"/>
            <a:ext cx="15231752" cy="1067023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lnSpc>
                <a:spcPts val="3800"/>
              </a:lnSpc>
            </a:pPr>
            <a:r>
              <a:rPr lang="en-US" sz="3600" b="1" dirty="0">
                <a:solidFill>
                  <a:schemeClr val="accent1"/>
                </a:solidFill>
              </a:rPr>
              <a:t>Dystrophin localization at the sarcolemma, percent dystrophin-positive fibers, and fluorescence intensity</a:t>
            </a:r>
            <a:endParaRPr lang="en-US" sz="3600" b="1" spc="-11" baseline="30000" dirty="0">
              <a:solidFill>
                <a:schemeClr val="accent1"/>
              </a:solidFill>
            </a:endParaRPr>
          </a:p>
        </p:txBody>
      </p:sp>
      <p:sp>
        <p:nvSpPr>
          <p:cNvPr id="240" name="Text Placeholder 5">
            <a:extLst>
              <a:ext uri="{FF2B5EF4-FFF2-40B4-BE49-F238E27FC236}">
                <a16:creationId xmlns:a16="http://schemas.microsoft.com/office/drawing/2014/main" id="{099DFA0A-C2DA-2642-946B-1537349A8BDE}"/>
              </a:ext>
            </a:extLst>
          </p:cNvPr>
          <p:cNvSpPr txBox="1">
            <a:spLocks/>
          </p:cNvSpPr>
          <p:nvPr/>
        </p:nvSpPr>
        <p:spPr>
          <a:xfrm>
            <a:off x="25705165" y="18164422"/>
            <a:ext cx="17100037" cy="236063"/>
          </a:xfrm>
          <a:prstGeom prst="rect">
            <a:avLst/>
          </a:prstGeom>
        </p:spPr>
        <p:txBody>
          <a:bodyPr/>
          <a:lstStyle>
            <a:lvl1pPr marL="1097280" indent="-109728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Char char="•"/>
              <a:defRPr sz="13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/>
              <a:t>*Target biopsy was at Week 12;</a:t>
            </a:r>
            <a:r>
              <a:rPr lang="en-US" sz="1200" dirty="0"/>
              <a:t> Patients from the 4 mg/kg cohort were omitted due to missing western blot data</a:t>
            </a:r>
            <a:r>
              <a:rPr lang="en-GB" sz="1200" dirty="0"/>
              <a:t>; 10 mg/kg cohort: four doses (n=3 patients; biopsy taken mean [range] 6 [4–9] days after last dose); 20 mg/kg cohort: four doses (n=3) or five doses (n=1) (biopsy taken 9 [1–21] days after last dose); 30 mg/kg cohort: three doses (n=3) or five doses (n=1) (biopsy taken 28 [27–31] days after last dose); </a:t>
            </a:r>
            <a:r>
              <a:rPr lang="en-US" sz="1200" baseline="30000" dirty="0"/>
              <a:t>†</a:t>
            </a:r>
            <a:r>
              <a:rPr lang="en-US" sz="1200" dirty="0"/>
              <a:t>Adjusted for muscle content; </a:t>
            </a:r>
            <a:r>
              <a:rPr lang="en-US" sz="1200" baseline="30000" dirty="0"/>
              <a:t>‡</a:t>
            </a:r>
            <a:r>
              <a:rPr lang="en-US" sz="1200" dirty="0"/>
              <a:t>Biopsy is missing for two patients in the 20 mg/kg cohort due to insufficient tissue or low muscle content in sample. BL, baseline; </a:t>
            </a:r>
            <a:r>
              <a:rPr lang="en-GB" sz="1200" dirty="0"/>
              <a:t>Q4W, once every 4 weeks; SE, standard error; </a:t>
            </a:r>
            <a:r>
              <a:rPr lang="en-GB" sz="1200" dirty="0" err="1"/>
              <a:t>Wk</a:t>
            </a:r>
            <a:r>
              <a:rPr lang="en-GB" sz="1200" dirty="0"/>
              <a:t>, week</a:t>
            </a:r>
            <a:r>
              <a:rPr lang="en-US" sz="1200" dirty="0"/>
              <a:t>. </a:t>
            </a:r>
            <a:endParaRPr lang="en-GB" sz="1200" dirty="0"/>
          </a:p>
        </p:txBody>
      </p:sp>
      <p:graphicFrame>
        <p:nvGraphicFramePr>
          <p:cNvPr id="241" name="Table 8">
            <a:extLst>
              <a:ext uri="{FF2B5EF4-FFF2-40B4-BE49-F238E27FC236}">
                <a16:creationId xmlns:a16="http://schemas.microsoft.com/office/drawing/2014/main" id="{6400F525-5B8C-FD41-B792-F1445460F0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225394"/>
              </p:ext>
            </p:extLst>
          </p:nvPr>
        </p:nvGraphicFramePr>
        <p:xfrm>
          <a:off x="10556388" y="12218168"/>
          <a:ext cx="15551997" cy="5484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510">
                  <a:extLst>
                    <a:ext uri="{9D8B030D-6E8A-4147-A177-3AD203B41FA5}">
                      <a16:colId xmlns:a16="http://schemas.microsoft.com/office/drawing/2014/main" val="2082469428"/>
                    </a:ext>
                  </a:extLst>
                </a:gridCol>
                <a:gridCol w="499748">
                  <a:extLst>
                    <a:ext uri="{9D8B030D-6E8A-4147-A177-3AD203B41FA5}">
                      <a16:colId xmlns:a16="http://schemas.microsoft.com/office/drawing/2014/main" val="2615853049"/>
                    </a:ext>
                  </a:extLst>
                </a:gridCol>
                <a:gridCol w="2243075">
                  <a:extLst>
                    <a:ext uri="{9D8B030D-6E8A-4147-A177-3AD203B41FA5}">
                      <a16:colId xmlns:a16="http://schemas.microsoft.com/office/drawing/2014/main" val="241684282"/>
                    </a:ext>
                  </a:extLst>
                </a:gridCol>
                <a:gridCol w="165290">
                  <a:extLst>
                    <a:ext uri="{9D8B030D-6E8A-4147-A177-3AD203B41FA5}">
                      <a16:colId xmlns:a16="http://schemas.microsoft.com/office/drawing/2014/main" val="2329402683"/>
                    </a:ext>
                  </a:extLst>
                </a:gridCol>
                <a:gridCol w="2194395">
                  <a:extLst>
                    <a:ext uri="{9D8B030D-6E8A-4147-A177-3AD203B41FA5}">
                      <a16:colId xmlns:a16="http://schemas.microsoft.com/office/drawing/2014/main" val="3875544911"/>
                    </a:ext>
                  </a:extLst>
                </a:gridCol>
                <a:gridCol w="2090519">
                  <a:extLst>
                    <a:ext uri="{9D8B030D-6E8A-4147-A177-3AD203B41FA5}">
                      <a16:colId xmlns:a16="http://schemas.microsoft.com/office/drawing/2014/main" val="344583774"/>
                    </a:ext>
                  </a:extLst>
                </a:gridCol>
                <a:gridCol w="2142452">
                  <a:extLst>
                    <a:ext uri="{9D8B030D-6E8A-4147-A177-3AD203B41FA5}">
                      <a16:colId xmlns:a16="http://schemas.microsoft.com/office/drawing/2014/main" val="672385704"/>
                    </a:ext>
                  </a:extLst>
                </a:gridCol>
                <a:gridCol w="402738">
                  <a:extLst>
                    <a:ext uri="{9D8B030D-6E8A-4147-A177-3AD203B41FA5}">
                      <a16:colId xmlns:a16="http://schemas.microsoft.com/office/drawing/2014/main" val="1317404431"/>
                    </a:ext>
                  </a:extLst>
                </a:gridCol>
                <a:gridCol w="1749270">
                  <a:extLst>
                    <a:ext uri="{9D8B030D-6E8A-4147-A177-3AD203B41FA5}">
                      <a16:colId xmlns:a16="http://schemas.microsoft.com/office/drawing/2014/main" val="3133357970"/>
                    </a:ext>
                  </a:extLst>
                </a:gridCol>
              </a:tblGrid>
              <a:tr h="101970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Patients with TEAEs, n (%)</a:t>
                      </a:r>
                    </a:p>
                  </a:txBody>
                  <a:tcPr marL="68580" marR="68580" marT="27000" marB="27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4 mg/kg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(n=3)</a:t>
                      </a:r>
                    </a:p>
                  </a:txBody>
                  <a:tcPr marL="68580" marR="68580" marT="27000" marB="2700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4 mg/kg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(n=3)</a:t>
                      </a:r>
                    </a:p>
                  </a:txBody>
                  <a:tcPr marL="68580" marR="68580" marT="27000" marB="27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10 mg/kg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(n=3)</a:t>
                      </a:r>
                    </a:p>
                  </a:txBody>
                  <a:tcPr marL="68580" marR="68580" marT="27000" marB="27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10 mg/kg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(n=3)</a:t>
                      </a:r>
                    </a:p>
                  </a:txBody>
                  <a:tcPr marL="68580" marR="68580" marT="27000" marB="27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20 mg/kg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(n=5)</a:t>
                      </a:r>
                    </a:p>
                  </a:txBody>
                  <a:tcPr marL="68580" marR="68580" marT="27000" marB="27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30 mg/kg </a:t>
                      </a:r>
                      <a:br>
                        <a:rPr lang="en-US" sz="240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(safety set)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(n=7)</a:t>
                      </a:r>
                    </a:p>
                  </a:txBody>
                  <a:tcPr marL="68580" marR="68580" marT="27000" marB="27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Overall</a:t>
                      </a:r>
                    </a:p>
                    <a:p>
                      <a:pPr algn="ctr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(N=18)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Overall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(N=18)</a:t>
                      </a:r>
                    </a:p>
                  </a:txBody>
                  <a:tcPr marL="68580" marR="68580" marT="27000" marB="27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257415"/>
                  </a:ext>
                </a:extLst>
              </a:tr>
              <a:tr h="371789">
                <a:tc gridSpan="2">
                  <a:txBody>
                    <a:bodyPr/>
                    <a:lstStyle/>
                    <a:p>
                      <a:r>
                        <a:rPr lang="en-US" sz="2400" b="1" dirty="0"/>
                        <a:t>TEAE</a:t>
                      </a:r>
                    </a:p>
                  </a:txBody>
                  <a:tcPr marL="68580" marR="68580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2400"/>
                        <a:t>2 (66.7)</a:t>
                      </a:r>
                    </a:p>
                  </a:txBody>
                  <a:tcPr marL="68580" marR="68580" marT="27000" marB="27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2 (66.7)</a:t>
                      </a:r>
                    </a:p>
                  </a:txBody>
                  <a:tcPr marL="68580" marR="68580" marT="27000" marB="2700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/>
                        <a:t>3 (100.0)</a:t>
                      </a:r>
                    </a:p>
                  </a:txBody>
                  <a:tcPr marL="68580" marR="68580" marT="27000" marB="27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2400"/>
                        <a:t>3 (100.0)</a:t>
                      </a:r>
                    </a:p>
                  </a:txBody>
                  <a:tcPr marL="68580" marR="68580" marT="27000" marB="27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 (100.0)</a:t>
                      </a:r>
                    </a:p>
                  </a:txBody>
                  <a:tcPr marL="68580" marR="68580" marT="27000" marB="2700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/>
                        <a:t>7 (100.0)</a:t>
                      </a:r>
                    </a:p>
                  </a:txBody>
                  <a:tcPr marL="68580" marR="68580" marT="27000" marB="27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400"/>
                        <a:t>17 (94.4)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17 (94.4)</a:t>
                      </a:r>
                    </a:p>
                  </a:txBody>
                  <a:tcPr marL="68580" marR="68580" marT="27000" marB="27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585051"/>
                  </a:ext>
                </a:extLst>
              </a:tr>
              <a:tr h="383567">
                <a:tc gridSpan="2">
                  <a:txBody>
                    <a:bodyPr/>
                    <a:lstStyle/>
                    <a:p>
                      <a:r>
                        <a:rPr lang="en-US" sz="2400" b="1" dirty="0"/>
                        <a:t>TEAE related to study drug</a:t>
                      </a:r>
                    </a:p>
                  </a:txBody>
                  <a:tcPr marL="68580" marR="68580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2400"/>
                        <a:t>0</a:t>
                      </a:r>
                    </a:p>
                  </a:txBody>
                  <a:tcPr marL="68580" marR="68580" marT="27000" marB="2700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0</a:t>
                      </a:r>
                    </a:p>
                  </a:txBody>
                  <a:tcPr marL="68580" marR="68580" marT="27000" marB="2700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/>
                        <a:t>3 (100.0)</a:t>
                      </a:r>
                    </a:p>
                  </a:txBody>
                  <a:tcPr marL="68580" marR="68580" marT="27000" marB="2700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3 (100.0)</a:t>
                      </a:r>
                    </a:p>
                  </a:txBody>
                  <a:tcPr marL="68580" marR="68580" marT="27000" marB="2700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2 (40.0)</a:t>
                      </a:r>
                    </a:p>
                  </a:txBody>
                  <a:tcPr marL="68580" marR="68580" marT="27000" marB="2700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/>
                        <a:t>7 (100.0)</a:t>
                      </a:r>
                    </a:p>
                  </a:txBody>
                  <a:tcPr marL="68580" marR="68580" marT="27000" marB="2700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400"/>
                        <a:t>12 (66.7)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12 (66.7)</a:t>
                      </a:r>
                    </a:p>
                  </a:txBody>
                  <a:tcPr marL="68580" marR="68580" marT="27000" marB="27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18644"/>
                  </a:ext>
                </a:extLst>
              </a:tr>
              <a:tr h="371789">
                <a:tc grid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b="1" u="none" strike="noStrike" noProof="0" dirty="0"/>
                        <a:t>Grade ≥3 TEAE</a:t>
                      </a:r>
                      <a:endParaRPr lang="en-US" sz="2400" b="1" i="0" u="none" strike="noStrike" noProof="0" dirty="0">
                        <a:latin typeface="Arial" panose="020B0604020202020204" pitchFamily="34" charset="0"/>
                      </a:endParaRPr>
                    </a:p>
                  </a:txBody>
                  <a:tcPr marL="68580" marR="68580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/>
                        <a:t>0</a:t>
                      </a:r>
                      <a:endParaRPr lang="en-US" sz="2400" b="0" i="0" u="none" strike="noStrike" noProof="0">
                        <a:latin typeface="Arial" panose="020B0604020202020204" pitchFamily="34" charset="0"/>
                      </a:endParaRPr>
                    </a:p>
                  </a:txBody>
                  <a:tcPr marL="68580" marR="68580" marT="27000" marB="27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/>
                        <a:t>0</a:t>
                      </a:r>
                      <a:endParaRPr lang="en-US" sz="2400" b="0" i="0" u="none" strike="noStrike" noProof="0">
                        <a:latin typeface="Arial" panose="020B0604020202020204" pitchFamily="34" charset="0"/>
                      </a:endParaRPr>
                    </a:p>
                  </a:txBody>
                  <a:tcPr marL="68580" marR="68580" marT="27000" marB="2700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/>
                        <a:t>0</a:t>
                      </a:r>
                      <a:endParaRPr lang="en-US" sz="2400" b="0" i="0" u="none" strike="noStrike" noProof="0">
                        <a:latin typeface="Arial" panose="020B0604020202020204" pitchFamily="34" charset="0"/>
                      </a:endParaRPr>
                    </a:p>
                  </a:txBody>
                  <a:tcPr marL="68580" marR="68580" marT="27000" marB="27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2400"/>
                        <a:t>0</a:t>
                      </a:r>
                    </a:p>
                  </a:txBody>
                  <a:tcPr marL="68580" marR="68580" marT="27000" marB="27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0</a:t>
                      </a:r>
                    </a:p>
                  </a:txBody>
                  <a:tcPr marL="68580" marR="68580" marT="27000" marB="2700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/>
                        <a:t>2 (28.6)</a:t>
                      </a:r>
                    </a:p>
                  </a:txBody>
                  <a:tcPr marL="68580" marR="68580" marT="27000" marB="27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400"/>
                        <a:t>2 (11.1)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 (11.1)</a:t>
                      </a:r>
                    </a:p>
                  </a:txBody>
                  <a:tcPr marL="68580" marR="68580" marT="27000" marB="27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875379"/>
                  </a:ext>
                </a:extLst>
              </a:tr>
              <a:tr h="371789">
                <a:tc gridSpan="2">
                  <a:txBody>
                    <a:bodyPr/>
                    <a:lstStyle/>
                    <a:p>
                      <a:r>
                        <a:rPr lang="en-US" sz="2400" b="1"/>
                        <a:t>Serious TEAE</a:t>
                      </a:r>
                    </a:p>
                  </a:txBody>
                  <a:tcPr marL="68580" marR="68580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2400"/>
                        <a:t>1 (33.3)</a:t>
                      </a:r>
                    </a:p>
                  </a:txBody>
                  <a:tcPr marL="68580" marR="68580" marT="27000" marB="2700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1 (33.3)</a:t>
                      </a:r>
                    </a:p>
                  </a:txBody>
                  <a:tcPr marL="68580" marR="68580" marT="27000" marB="2700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/>
                        <a:t>0</a:t>
                      </a:r>
                    </a:p>
                  </a:txBody>
                  <a:tcPr marL="68580" marR="68580" marT="27000" marB="2700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2400"/>
                        <a:t>0</a:t>
                      </a:r>
                    </a:p>
                  </a:txBody>
                  <a:tcPr marL="68580" marR="68580" marT="27000" marB="2700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0</a:t>
                      </a:r>
                    </a:p>
                  </a:txBody>
                  <a:tcPr marL="68580" marR="68580" marT="27000" marB="2700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0" u="none" strike="noStrike" noProof="0"/>
                        <a:t>2 (28.6)</a:t>
                      </a:r>
                      <a:endParaRPr lang="en-US" sz="2400" b="0" i="0" u="none" strike="noStrike" noProof="0">
                        <a:latin typeface="Arial" panose="020B0604020202020204" pitchFamily="34" charset="0"/>
                      </a:endParaRPr>
                    </a:p>
                  </a:txBody>
                  <a:tcPr marL="68580" marR="68580" marT="27000" marB="2700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400"/>
                        <a:t>3 (16.7)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 (16.7)</a:t>
                      </a:r>
                    </a:p>
                  </a:txBody>
                  <a:tcPr marL="68580" marR="68580" marT="27000" marB="27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388512"/>
                  </a:ext>
                </a:extLst>
              </a:tr>
              <a:tr h="555009">
                <a:tc gridSpan="2">
                  <a:txBody>
                    <a:bodyPr/>
                    <a:lstStyle/>
                    <a:p>
                      <a:r>
                        <a:rPr lang="en-US" sz="2400" b="1" dirty="0"/>
                        <a:t>Serious TEAE related to study drug</a:t>
                      </a:r>
                    </a:p>
                  </a:txBody>
                  <a:tcPr marL="68580" marR="68580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marL="68580" marR="68580" marT="27000" marB="27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marL="68580" marR="68580" marT="27000" marB="2700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/>
                        <a:t>0</a:t>
                      </a:r>
                      <a:endParaRPr lang="en-US" sz="2400" dirty="0"/>
                    </a:p>
                  </a:txBody>
                  <a:tcPr marL="68580" marR="68580" marT="27000" marB="27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2400"/>
                        <a:t>0</a:t>
                      </a:r>
                    </a:p>
                  </a:txBody>
                  <a:tcPr marL="68580" marR="68580" marT="27000" marB="27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0</a:t>
                      </a:r>
                    </a:p>
                  </a:txBody>
                  <a:tcPr marL="68580" marR="68580" marT="27000" marB="2700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/>
                        <a:t>2 (28.6)</a:t>
                      </a:r>
                    </a:p>
                  </a:txBody>
                  <a:tcPr marL="68580" marR="68580" marT="27000" marB="27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/>
                        <a:t>2 (11.1)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 dirty="0"/>
                        <a:t>2 (11.1)</a:t>
                      </a:r>
                    </a:p>
                  </a:txBody>
                  <a:tcPr marL="68580" marR="68580" marT="27000" marB="27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645271"/>
                  </a:ext>
                </a:extLst>
              </a:tr>
              <a:tr h="371789">
                <a:tc gridSpan="2">
                  <a:txBody>
                    <a:bodyPr/>
                    <a:lstStyle/>
                    <a:p>
                      <a:r>
                        <a:rPr lang="en-US" sz="2400" b="1"/>
                        <a:t>TEAE leading to death</a:t>
                      </a:r>
                    </a:p>
                  </a:txBody>
                  <a:tcPr marL="68580" marR="68580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2400"/>
                        <a:t>0</a:t>
                      </a:r>
                    </a:p>
                  </a:txBody>
                  <a:tcPr marL="68580" marR="68580" marT="27000" marB="2700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marL="68580" marR="68580" marT="27000" marB="2700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marL="68580" marR="68580" marT="27000" marB="2700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marL="68580" marR="68580" marT="27000" marB="2700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0</a:t>
                      </a:r>
                    </a:p>
                  </a:txBody>
                  <a:tcPr marL="68580" marR="68580" marT="27000" marB="2700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/>
                        <a:t>0</a:t>
                      </a:r>
                    </a:p>
                  </a:txBody>
                  <a:tcPr marL="68580" marR="68580" marT="27000" marB="2700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400"/>
                        <a:t>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marL="68580" marR="68580" marT="27000" marB="27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946921"/>
                  </a:ext>
                </a:extLst>
              </a:tr>
              <a:tr h="371789">
                <a:tc gridSpan="9"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Total number of TEAEs by severity</a:t>
                      </a:r>
                    </a:p>
                  </a:txBody>
                  <a:tcPr marL="68580" marR="68580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8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722062"/>
                  </a:ext>
                </a:extLst>
              </a:tr>
              <a:tr h="371789">
                <a:tc>
                  <a:txBody>
                    <a:bodyPr/>
                    <a:lstStyle/>
                    <a:p>
                      <a:r>
                        <a:rPr lang="en-US" sz="2400" b="1"/>
                        <a:t>Grade 1 </a:t>
                      </a:r>
                    </a:p>
                  </a:txBody>
                  <a:tcPr marL="68580" marR="68580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/>
                        <a:t>14</a:t>
                      </a:r>
                    </a:p>
                  </a:txBody>
                  <a:tcPr marL="68580" marR="68580" marT="27000" marB="2700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marL="68580" marR="68580" marT="27000" marB="2700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marL="68580" marR="68580" marT="27000" marB="2700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12</a:t>
                      </a:r>
                    </a:p>
                  </a:txBody>
                  <a:tcPr marL="68580" marR="68580" marT="27000" marB="2700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19</a:t>
                      </a:r>
                    </a:p>
                  </a:txBody>
                  <a:tcPr marL="68580" marR="68580" marT="27000" marB="2700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/>
                        <a:t>19</a:t>
                      </a:r>
                    </a:p>
                  </a:txBody>
                  <a:tcPr marL="68580" marR="68580" marT="27000" marB="2700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64</a:t>
                      </a:r>
                    </a:p>
                  </a:txBody>
                  <a:tcPr marL="68580" marR="68580" marT="27000" marB="27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126864"/>
                  </a:ext>
                </a:extLst>
              </a:tr>
              <a:tr h="371789">
                <a:tc>
                  <a:txBody>
                    <a:bodyPr/>
                    <a:lstStyle/>
                    <a:p>
                      <a:r>
                        <a:rPr lang="en-US" sz="2400" b="1" dirty="0"/>
                        <a:t>Grade 2</a:t>
                      </a:r>
                    </a:p>
                  </a:txBody>
                  <a:tcPr marL="68580" marR="68580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/>
                        <a:t>13</a:t>
                      </a:r>
                    </a:p>
                  </a:txBody>
                  <a:tcPr marL="68580" marR="68580" marT="27000" marB="27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marL="68580" marR="68580" marT="27000" marB="27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marL="68580" marR="68580" marT="27000" marB="27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 marL="68580" marR="68580" marT="27000" marB="27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2</a:t>
                      </a:r>
                    </a:p>
                  </a:txBody>
                  <a:tcPr marL="68580" marR="68580" marT="27000" marB="27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/>
                        <a:t>8</a:t>
                      </a:r>
                    </a:p>
                  </a:txBody>
                  <a:tcPr marL="68580" marR="68580" marT="27000" marB="2700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27</a:t>
                      </a:r>
                    </a:p>
                  </a:txBody>
                  <a:tcPr marL="68580" marR="68580" marT="27000" marB="27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267940"/>
                  </a:ext>
                </a:extLst>
              </a:tr>
              <a:tr h="371789">
                <a:tc>
                  <a:txBody>
                    <a:bodyPr/>
                    <a:lstStyle/>
                    <a:p>
                      <a:r>
                        <a:rPr lang="en-US" sz="2400" b="1" dirty="0"/>
                        <a:t>Grade 3 or higher</a:t>
                      </a:r>
                    </a:p>
                  </a:txBody>
                  <a:tcPr marL="68580" marR="68580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marL="68580" marR="68580" marT="27000" marB="27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68580" marR="68580" marT="27000" marB="2700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68580" marR="68580" marT="27000" marB="27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marL="68580" marR="68580" marT="27000" marB="27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0</a:t>
                      </a:r>
                    </a:p>
                  </a:txBody>
                  <a:tcPr marL="68580" marR="68580" marT="27000" marB="27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/>
                        <a:t>3</a:t>
                      </a:r>
                    </a:p>
                  </a:txBody>
                  <a:tcPr marL="68580" marR="68580" marT="27000" marB="27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 marL="68580" marR="68580" marT="27000" marB="27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162161"/>
                  </a:ext>
                </a:extLst>
              </a:tr>
            </a:tbl>
          </a:graphicData>
        </a:graphic>
      </p:graphicFrame>
      <p:sp>
        <p:nvSpPr>
          <p:cNvPr id="242" name="TextBox 241">
            <a:extLst>
              <a:ext uri="{FF2B5EF4-FFF2-40B4-BE49-F238E27FC236}">
                <a16:creationId xmlns:a16="http://schemas.microsoft.com/office/drawing/2014/main" id="{247366D2-5C00-004A-BAB4-C58BCF6E3B3C}"/>
              </a:ext>
            </a:extLst>
          </p:cNvPr>
          <p:cNvSpPr txBox="1"/>
          <p:nvPr/>
        </p:nvSpPr>
        <p:spPr>
          <a:xfrm>
            <a:off x="28428549" y="16760350"/>
            <a:ext cx="13365029" cy="954107"/>
          </a:xfrm>
          <a:prstGeom prst="rect">
            <a:avLst/>
          </a:prstGeom>
          <a:solidFill>
            <a:schemeClr val="accent6">
              <a:lumMod val="90000"/>
              <a:lumOff val="10000"/>
            </a:schemeClr>
          </a:solidFill>
        </p:spPr>
        <p:txBody>
          <a:bodyPr wrap="square">
            <a:spAutoFit/>
          </a:bodyPr>
          <a:lstStyle/>
          <a:p>
            <a:pPr algn="ctr" defTabSz="685766">
              <a:spcAft>
                <a:spcPts val="400"/>
              </a:spcAft>
            </a:pPr>
            <a:r>
              <a:rPr lang="en-US" sz="2800" b="1" dirty="0">
                <a:solidFill>
                  <a:schemeClr val="bg1"/>
                </a:solidFill>
                <a:latin typeface="Arial" panose="020B0604020202020204"/>
              </a:rPr>
              <a:t>The 30 mg/kg cohort demonstrated the greatest increase in mean dystrophin production at Week 12 biopsy relative to baseline</a:t>
            </a:r>
          </a:p>
        </p:txBody>
      </p: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D10D3695-A6A6-B74B-8247-DAEFCE6EE235}"/>
              </a:ext>
            </a:extLst>
          </p:cNvPr>
          <p:cNvGrpSpPr/>
          <p:nvPr/>
        </p:nvGrpSpPr>
        <p:grpSpPr>
          <a:xfrm>
            <a:off x="27245863" y="11355871"/>
            <a:ext cx="15224771" cy="5282453"/>
            <a:chOff x="27245863" y="11310151"/>
            <a:chExt cx="15224771" cy="5632105"/>
          </a:xfrm>
        </p:grpSpPr>
        <p:cxnSp>
          <p:nvCxnSpPr>
            <p:cNvPr id="254" name="Straight Connector 253">
              <a:extLst>
                <a:ext uri="{FF2B5EF4-FFF2-40B4-BE49-F238E27FC236}">
                  <a16:creationId xmlns:a16="http://schemas.microsoft.com/office/drawing/2014/main" id="{FF60E2CE-F613-114D-BB57-D5AB4E952783}"/>
                </a:ext>
              </a:extLst>
            </p:cNvPr>
            <p:cNvCxnSpPr>
              <a:cxnSpLocks/>
            </p:cNvCxnSpPr>
            <p:nvPr/>
          </p:nvCxnSpPr>
          <p:spPr>
            <a:xfrm>
              <a:off x="36247285" y="16096753"/>
              <a:ext cx="146154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>
              <a:extLst>
                <a:ext uri="{FF2B5EF4-FFF2-40B4-BE49-F238E27FC236}">
                  <a16:creationId xmlns:a16="http://schemas.microsoft.com/office/drawing/2014/main" id="{47D183D7-6CB8-5E43-9DC1-0A208C4574F5}"/>
                </a:ext>
              </a:extLst>
            </p:cNvPr>
            <p:cNvCxnSpPr>
              <a:cxnSpLocks/>
            </p:cNvCxnSpPr>
            <p:nvPr/>
          </p:nvCxnSpPr>
          <p:spPr>
            <a:xfrm>
              <a:off x="38566188" y="16121909"/>
              <a:ext cx="146154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>
              <a:extLst>
                <a:ext uri="{FF2B5EF4-FFF2-40B4-BE49-F238E27FC236}">
                  <a16:creationId xmlns:a16="http://schemas.microsoft.com/office/drawing/2014/main" id="{777081F7-857B-6341-8946-717C9268AED4}"/>
                </a:ext>
              </a:extLst>
            </p:cNvPr>
            <p:cNvCxnSpPr>
              <a:cxnSpLocks/>
            </p:cNvCxnSpPr>
            <p:nvPr/>
          </p:nvCxnSpPr>
          <p:spPr>
            <a:xfrm>
              <a:off x="40885091" y="16121909"/>
              <a:ext cx="146095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id="{70FDCE5D-8B35-F94F-98AF-A10610F3C80F}"/>
                </a:ext>
              </a:extLst>
            </p:cNvPr>
            <p:cNvSpPr txBox="1"/>
            <p:nvPr/>
          </p:nvSpPr>
          <p:spPr>
            <a:xfrm>
              <a:off x="36191814" y="15819790"/>
              <a:ext cx="6190073" cy="20842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GB" b="1" dirty="0">
                  <a:latin typeface="+mj-lt"/>
                </a:rPr>
                <a:t>Time</a:t>
              </a:r>
              <a:r>
                <a:rPr lang="en-GB" dirty="0">
                  <a:solidFill>
                    <a:schemeClr val="tx2"/>
                  </a:solidFill>
                </a:rPr>
                <a:t> (</a:t>
              </a:r>
              <a:r>
                <a:rPr lang="en-GB" b="1" dirty="0">
                  <a:latin typeface="+mj-lt"/>
                </a:rPr>
                <a:t>weeks</a:t>
              </a:r>
              <a:r>
                <a:rPr lang="en-GB" dirty="0">
                  <a:solidFill>
                    <a:schemeClr val="tx2"/>
                  </a:solidFill>
                </a:rPr>
                <a:t>)</a:t>
              </a:r>
            </a:p>
          </p:txBody>
        </p:sp>
        <p:sp>
          <p:nvSpPr>
            <p:cNvPr id="258" name="TextBox 257">
              <a:extLst>
                <a:ext uri="{FF2B5EF4-FFF2-40B4-BE49-F238E27FC236}">
                  <a16:creationId xmlns:a16="http://schemas.microsoft.com/office/drawing/2014/main" id="{A2608F59-F9BD-014F-A67A-EC2D73CD5AA0}"/>
                </a:ext>
              </a:extLst>
            </p:cNvPr>
            <p:cNvSpPr txBox="1"/>
            <p:nvPr/>
          </p:nvSpPr>
          <p:spPr>
            <a:xfrm>
              <a:off x="36228979" y="16106538"/>
              <a:ext cx="1461549" cy="8357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10 mg/kg </a:t>
              </a:r>
            </a:p>
            <a:p>
              <a:pPr algn="ctr"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(n=3)</a:t>
              </a:r>
            </a:p>
          </p:txBody>
        </p:sp>
        <p:sp>
          <p:nvSpPr>
            <p:cNvPr id="259" name="TextBox 258">
              <a:extLst>
                <a:ext uri="{FF2B5EF4-FFF2-40B4-BE49-F238E27FC236}">
                  <a16:creationId xmlns:a16="http://schemas.microsoft.com/office/drawing/2014/main" id="{62958B0A-F223-2B42-A35A-8A79DB2F1AC1}"/>
                </a:ext>
              </a:extLst>
            </p:cNvPr>
            <p:cNvSpPr txBox="1"/>
            <p:nvPr/>
          </p:nvSpPr>
          <p:spPr>
            <a:xfrm>
              <a:off x="38556077" y="16106537"/>
              <a:ext cx="1461549" cy="8357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20 mg/kg</a:t>
              </a:r>
              <a:r>
                <a:rPr lang="en-US" baseline="30000" dirty="0"/>
                <a:t>‡</a:t>
              </a: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</a:t>
              </a:r>
            </a:p>
            <a:p>
              <a:pPr algn="ctr"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(n=</a:t>
              </a:r>
              <a:r>
                <a:rPr lang="en-US" dirty="0"/>
                <a:t>2</a:t>
              </a: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)</a:t>
              </a:r>
            </a:p>
          </p:txBody>
        </p:sp>
        <p:sp>
          <p:nvSpPr>
            <p:cNvPr id="260" name="TextBox 259">
              <a:extLst>
                <a:ext uri="{FF2B5EF4-FFF2-40B4-BE49-F238E27FC236}">
                  <a16:creationId xmlns:a16="http://schemas.microsoft.com/office/drawing/2014/main" id="{881BAB79-5085-2B4E-BC1B-4D6646FD2F66}"/>
                </a:ext>
              </a:extLst>
            </p:cNvPr>
            <p:cNvSpPr txBox="1"/>
            <p:nvPr/>
          </p:nvSpPr>
          <p:spPr>
            <a:xfrm>
              <a:off x="40857334" y="16106538"/>
              <a:ext cx="1482296" cy="8357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30 mg/kg </a:t>
              </a:r>
            </a:p>
            <a:p>
              <a:pPr algn="ctr"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(n=4)</a:t>
              </a:r>
            </a:p>
          </p:txBody>
        </p:sp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FA01C31A-56B4-DB48-852F-96D70A48D0A7}"/>
                </a:ext>
              </a:extLst>
            </p:cNvPr>
            <p:cNvSpPr txBox="1"/>
            <p:nvPr/>
          </p:nvSpPr>
          <p:spPr>
            <a:xfrm>
              <a:off x="28314614" y="11336776"/>
              <a:ext cx="5908199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lvl="0" algn="ctr">
                <a:buClr>
                  <a:schemeClr val="accent3"/>
                </a:buClr>
                <a:defRPr/>
              </a:pPr>
              <a:r>
                <a:rPr lang="en-GB" sz="2800" b="1" dirty="0"/>
                <a:t>Exon 51 skipping (ddPCR) in biopsies*</a:t>
              </a:r>
              <a:endParaRPr lang="en-US" sz="2800" b="1" dirty="0"/>
            </a:p>
          </p:txBody>
        </p:sp>
        <p:cxnSp>
          <p:nvCxnSpPr>
            <p:cNvPr id="262" name="Straight Connector 261">
              <a:extLst>
                <a:ext uri="{FF2B5EF4-FFF2-40B4-BE49-F238E27FC236}">
                  <a16:creationId xmlns:a16="http://schemas.microsoft.com/office/drawing/2014/main" id="{10D4C43F-7208-1040-B9F3-8A792A37334A}"/>
                </a:ext>
              </a:extLst>
            </p:cNvPr>
            <p:cNvCxnSpPr>
              <a:cxnSpLocks/>
            </p:cNvCxnSpPr>
            <p:nvPr/>
          </p:nvCxnSpPr>
          <p:spPr>
            <a:xfrm>
              <a:off x="27839005" y="16042113"/>
              <a:ext cx="131195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3" name="TextBox 262">
              <a:extLst>
                <a:ext uri="{FF2B5EF4-FFF2-40B4-BE49-F238E27FC236}">
                  <a16:creationId xmlns:a16="http://schemas.microsoft.com/office/drawing/2014/main" id="{31779E13-BE73-FD4C-8C8A-10BBED8C7B3E}"/>
                </a:ext>
              </a:extLst>
            </p:cNvPr>
            <p:cNvSpPr txBox="1"/>
            <p:nvPr/>
          </p:nvSpPr>
          <p:spPr>
            <a:xfrm>
              <a:off x="27812381" y="16036634"/>
              <a:ext cx="1311959" cy="8357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10 mg/kg </a:t>
              </a:r>
            </a:p>
            <a:p>
              <a:pPr algn="ctr"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(n=3)</a:t>
              </a:r>
            </a:p>
          </p:txBody>
        </p:sp>
        <p:cxnSp>
          <p:nvCxnSpPr>
            <p:cNvPr id="264" name="Straight Connector 263">
              <a:extLst>
                <a:ext uri="{FF2B5EF4-FFF2-40B4-BE49-F238E27FC236}">
                  <a16:creationId xmlns:a16="http://schemas.microsoft.com/office/drawing/2014/main" id="{A804A566-68E5-7140-BB61-2976A79C52B2}"/>
                </a:ext>
              </a:extLst>
            </p:cNvPr>
            <p:cNvCxnSpPr>
              <a:cxnSpLocks/>
            </p:cNvCxnSpPr>
            <p:nvPr/>
          </p:nvCxnSpPr>
          <p:spPr>
            <a:xfrm>
              <a:off x="29920568" y="16042113"/>
              <a:ext cx="131195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>
              <a:extLst>
                <a:ext uri="{FF2B5EF4-FFF2-40B4-BE49-F238E27FC236}">
                  <a16:creationId xmlns:a16="http://schemas.microsoft.com/office/drawing/2014/main" id="{58A4223B-9C00-EB43-B5A8-A1D625695481}"/>
                </a:ext>
              </a:extLst>
            </p:cNvPr>
            <p:cNvCxnSpPr>
              <a:cxnSpLocks/>
            </p:cNvCxnSpPr>
            <p:nvPr/>
          </p:nvCxnSpPr>
          <p:spPr>
            <a:xfrm>
              <a:off x="32002132" y="16042113"/>
              <a:ext cx="131142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883C460B-0897-AC41-9711-179F79D8A70E}"/>
                </a:ext>
              </a:extLst>
            </p:cNvPr>
            <p:cNvSpPr txBox="1"/>
            <p:nvPr/>
          </p:nvSpPr>
          <p:spPr>
            <a:xfrm>
              <a:off x="29956755" y="16059774"/>
              <a:ext cx="1311959" cy="8357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20 mg/kg </a:t>
              </a:r>
            </a:p>
            <a:p>
              <a:pPr algn="ctr"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(n=4)</a:t>
              </a:r>
            </a:p>
          </p:txBody>
        </p:sp>
        <p:sp>
          <p:nvSpPr>
            <p:cNvPr id="267" name="TextBox 266">
              <a:extLst>
                <a:ext uri="{FF2B5EF4-FFF2-40B4-BE49-F238E27FC236}">
                  <a16:creationId xmlns:a16="http://schemas.microsoft.com/office/drawing/2014/main" id="{A7580C3F-95CC-9A47-8940-1EE1D7DC1D86}"/>
                </a:ext>
              </a:extLst>
            </p:cNvPr>
            <p:cNvSpPr txBox="1"/>
            <p:nvPr/>
          </p:nvSpPr>
          <p:spPr>
            <a:xfrm>
              <a:off x="31982934" y="16031078"/>
              <a:ext cx="1330583" cy="8357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30 mg/kg </a:t>
              </a:r>
            </a:p>
            <a:p>
              <a:pPr algn="ctr"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(n=4)</a:t>
              </a:r>
            </a:p>
          </p:txBody>
        </p:sp>
        <p:sp>
          <p:nvSpPr>
            <p:cNvPr id="268" name="TextBox 267">
              <a:extLst>
                <a:ext uri="{FF2B5EF4-FFF2-40B4-BE49-F238E27FC236}">
                  <a16:creationId xmlns:a16="http://schemas.microsoft.com/office/drawing/2014/main" id="{E322AF20-2F38-9946-9ECB-BD83A1E24628}"/>
                </a:ext>
              </a:extLst>
            </p:cNvPr>
            <p:cNvSpPr txBox="1"/>
            <p:nvPr/>
          </p:nvSpPr>
          <p:spPr>
            <a:xfrm>
              <a:off x="27886902" y="15781249"/>
              <a:ext cx="5556519" cy="2463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GB" b="1" dirty="0">
                  <a:latin typeface="Calibri" panose="020F0502020204030204" pitchFamily="34" charset="0"/>
                  <a:cs typeface="Calibri" panose="020F0502020204030204" pitchFamily="34" charset="0"/>
                </a:rPr>
                <a:t>Time</a:t>
              </a:r>
              <a:r>
                <a:rPr lang="en-GB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(</a:t>
              </a:r>
              <a:r>
                <a:rPr lang="en-GB" b="1" dirty="0">
                  <a:latin typeface="Calibri" panose="020F0502020204030204" pitchFamily="34" charset="0"/>
                  <a:cs typeface="Calibri" panose="020F0502020204030204" pitchFamily="34" charset="0"/>
                </a:rPr>
                <a:t>weeks</a:t>
              </a:r>
              <a:r>
                <a:rPr lang="en-GB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)</a:t>
              </a:r>
            </a:p>
          </p:txBody>
        </p:sp>
        <p:graphicFrame>
          <p:nvGraphicFramePr>
            <p:cNvPr id="269" name="Chart 268">
              <a:extLst>
                <a:ext uri="{FF2B5EF4-FFF2-40B4-BE49-F238E27FC236}">
                  <a16:creationId xmlns:a16="http://schemas.microsoft.com/office/drawing/2014/main" id="{7F29ACAD-F39B-9E43-B805-C5AEA346DA3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995236019"/>
                </p:ext>
              </p:extLst>
            </p:nvPr>
          </p:nvGraphicFramePr>
          <p:xfrm>
            <a:off x="34825436" y="11310151"/>
            <a:ext cx="7645198" cy="518510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graphicFrame>
          <p:nvGraphicFramePr>
            <p:cNvPr id="270" name="Chart 269">
              <a:extLst>
                <a:ext uri="{FF2B5EF4-FFF2-40B4-BE49-F238E27FC236}">
                  <a16:creationId xmlns:a16="http://schemas.microsoft.com/office/drawing/2014/main" id="{8BF11CEF-4C85-2F49-A143-331CE9520ED3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940157930"/>
                </p:ext>
              </p:extLst>
            </p:nvPr>
          </p:nvGraphicFramePr>
          <p:xfrm>
            <a:off x="27245863" y="11479659"/>
            <a:ext cx="6781874" cy="51938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</p:grpSp>
      <p:graphicFrame>
        <p:nvGraphicFramePr>
          <p:cNvPr id="271" name="Table 270">
            <a:extLst>
              <a:ext uri="{FF2B5EF4-FFF2-40B4-BE49-F238E27FC236}">
                <a16:creationId xmlns:a16="http://schemas.microsoft.com/office/drawing/2014/main" id="{440E41F8-0B17-5349-89E8-1A64245E76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295260"/>
              </p:ext>
            </p:extLst>
          </p:nvPr>
        </p:nvGraphicFramePr>
        <p:xfrm>
          <a:off x="37261800" y="22909125"/>
          <a:ext cx="5308748" cy="3372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4374">
                  <a:extLst>
                    <a:ext uri="{9D8B030D-6E8A-4147-A177-3AD203B41FA5}">
                      <a16:colId xmlns:a16="http://schemas.microsoft.com/office/drawing/2014/main" val="139782346"/>
                    </a:ext>
                  </a:extLst>
                </a:gridCol>
                <a:gridCol w="2654374">
                  <a:extLst>
                    <a:ext uri="{9D8B030D-6E8A-4147-A177-3AD203B41FA5}">
                      <a16:colId xmlns:a16="http://schemas.microsoft.com/office/drawing/2014/main" val="3393415164"/>
                    </a:ext>
                  </a:extLst>
                </a:gridCol>
              </a:tblGrid>
              <a:tr h="1008616">
                <a:tc>
                  <a:txBody>
                    <a:bodyPr/>
                    <a:lstStyle/>
                    <a:p>
                      <a:pPr algn="ctr"/>
                      <a:r>
                        <a:rPr lang="en-US" sz="2400" b="1" cap="none" baseline="0" dirty="0">
                          <a:solidFill>
                            <a:schemeClr val="bg1"/>
                          </a:solidFill>
                        </a:rPr>
                        <a:t>30 mg/kg biopsy set</a:t>
                      </a:r>
                    </a:p>
                    <a:p>
                      <a:pPr algn="ctr"/>
                      <a:r>
                        <a:rPr lang="en-US" sz="2400" b="1" cap="none" baseline="0" dirty="0">
                          <a:solidFill>
                            <a:schemeClr val="bg1"/>
                          </a:solidFill>
                        </a:rPr>
                        <a:t>(n=4)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Week 12 biopsy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66117"/>
                  </a:ext>
                </a:extLst>
              </a:tr>
              <a:tr h="898017">
                <a:tc>
                  <a:txBody>
                    <a:bodyPr/>
                    <a:lstStyle/>
                    <a:p>
                      <a:pPr algn="ctr">
                        <a:buClr>
                          <a:srgbClr val="54274E"/>
                        </a:buClr>
                        <a:defRPr/>
                      </a:pPr>
                      <a:r>
                        <a:rPr kumimoji="0" lang="en-US" sz="2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</a:rPr>
                        <a:t>Mean (SE</a:t>
                      </a:r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) % positive fibers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64.53 (9.21)</a:t>
                      </a:r>
                    </a:p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798295"/>
                  </a:ext>
                </a:extLst>
              </a:tr>
              <a:tr h="1308538">
                <a:tc>
                  <a:txBody>
                    <a:bodyPr/>
                    <a:lstStyle/>
                    <a:p>
                      <a:pPr marL="0" marR="0" lvl="0" indent="0" algn="ctr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cap="none" baseline="0" dirty="0">
                          <a:solidFill>
                            <a:schemeClr val="bg1"/>
                          </a:solidFill>
                        </a:rPr>
                        <a:t>Mean (SE) % fluorescence intensity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30.36 (3.30)</a:t>
                      </a:r>
                    </a:p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152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6996104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6">
                <a:lumMod val="90000"/>
                <a:lumOff val="10000"/>
              </a:schemeClr>
            </a:gs>
            <a:gs pos="0">
              <a:srgbClr val="56004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Rectangle 366">
            <a:extLst>
              <a:ext uri="{FF2B5EF4-FFF2-40B4-BE49-F238E27FC236}">
                <a16:creationId xmlns:a16="http://schemas.microsoft.com/office/drawing/2014/main" id="{27741F35-9BEE-430A-8195-06E24DF873E7}"/>
              </a:ext>
            </a:extLst>
          </p:cNvPr>
          <p:cNvSpPr/>
          <p:nvPr/>
        </p:nvSpPr>
        <p:spPr>
          <a:xfrm>
            <a:off x="2539562" y="27010038"/>
            <a:ext cx="38422626" cy="1555859"/>
          </a:xfrm>
          <a:prstGeom prst="rect">
            <a:avLst/>
          </a:prstGeom>
          <a:solidFill>
            <a:schemeClr val="bg1">
              <a:alpha val="1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58" dirty="0"/>
          </a:p>
        </p:txBody>
      </p:sp>
      <p:sp>
        <p:nvSpPr>
          <p:cNvPr id="125" name="Text Placeholder 23">
            <a:extLst>
              <a:ext uri="{FF2B5EF4-FFF2-40B4-BE49-F238E27FC236}">
                <a16:creationId xmlns:a16="http://schemas.microsoft.com/office/drawing/2014/main" id="{4C324A04-BDFC-4889-8AFC-5A03195E8BBB}"/>
              </a:ext>
            </a:extLst>
          </p:cNvPr>
          <p:cNvSpPr txBox="1">
            <a:spLocks/>
          </p:cNvSpPr>
          <p:nvPr/>
        </p:nvSpPr>
        <p:spPr>
          <a:xfrm>
            <a:off x="12958299" y="27009378"/>
            <a:ext cx="18549736" cy="1581463"/>
          </a:xfrm>
          <a:prstGeom prst="rect">
            <a:avLst/>
          </a:prstGeom>
        </p:spPr>
        <p:txBody>
          <a:bodyPr anchor="b"/>
          <a:lstStyle>
            <a:lvl1pPr marL="0" indent="0" algn="l" defTabSz="3291840" rtl="0" eaLnBrk="1" latinLnBrk="0" hangingPunct="1">
              <a:lnSpc>
                <a:spcPts val="3900"/>
              </a:lnSpc>
              <a:spcBef>
                <a:spcPts val="0"/>
              </a:spcBef>
              <a:buFont typeface="Arial" panose="020B0604020202020204" pitchFamily="34" charset="0"/>
              <a:buNone/>
              <a:defRPr sz="27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219456" indent="-237744" algn="l" defTabSz="3291840" rtl="0" eaLnBrk="1" latinLnBrk="0" hangingPunct="1">
              <a:lnSpc>
                <a:spcPts val="3900"/>
              </a:lnSpc>
              <a:spcBef>
                <a:spcPts val="0"/>
              </a:spcBef>
              <a:buClr>
                <a:schemeClr val="accent2"/>
              </a:buClr>
              <a:buSzPct val="120000"/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384048" algn="l" defTabSz="3291840" rtl="0" eaLnBrk="1" latinLnBrk="0" hangingPunct="1">
              <a:lnSpc>
                <a:spcPts val="3900"/>
              </a:lnSpc>
              <a:spcBef>
                <a:spcPts val="0"/>
              </a:spcBef>
              <a:buSzPct val="80000"/>
              <a:buFont typeface="Arial" panose="020B0604020202020204" pitchFamily="34" charset="0"/>
              <a:buChar char="—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365760" algn="l" defTabSz="3291840" rtl="0" eaLnBrk="1" latinLnBrk="0" hangingPunct="1">
              <a:lnSpc>
                <a:spcPts val="3800"/>
              </a:lnSpc>
              <a:spcBef>
                <a:spcPts val="0"/>
              </a:spcBef>
              <a:buClr>
                <a:schemeClr val="accent2"/>
              </a:buClr>
              <a:buSzPct val="120000"/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365760" algn="l" defTabSz="3291840" rtl="0" eaLnBrk="1" latinLnBrk="0" hangingPunct="1">
              <a:lnSpc>
                <a:spcPts val="3800"/>
              </a:lnSpc>
              <a:spcBef>
                <a:spcPts val="0"/>
              </a:spcBef>
              <a:buClrTx/>
              <a:buSzPct val="80000"/>
              <a:buFont typeface="Arial" panose="020B0604020202020204" pitchFamily="34" charset="0"/>
              <a:buChar char="—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dirty="0">
                <a:solidFill>
                  <a:schemeClr val="bg1"/>
                </a:solidFill>
              </a:rPr>
              <a:t>Presented at the Annual Clinical Genetics Meeting (ACMG), March 22–26, 2022, Nashville, TN</a:t>
            </a:r>
          </a:p>
          <a:p>
            <a:pPr>
              <a:lnSpc>
                <a:spcPct val="100000"/>
              </a:lnSpc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37" name="Rectangle 336">
            <a:extLst>
              <a:ext uri="{FF2B5EF4-FFF2-40B4-BE49-F238E27FC236}">
                <a16:creationId xmlns:a16="http://schemas.microsoft.com/office/drawing/2014/main" id="{911A565B-04A9-430F-936E-6F829F66F90E}"/>
              </a:ext>
            </a:extLst>
          </p:cNvPr>
          <p:cNvSpPr/>
          <p:nvPr/>
        </p:nvSpPr>
        <p:spPr>
          <a:xfrm>
            <a:off x="2588544" y="11700692"/>
            <a:ext cx="38324663" cy="134466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85766">
              <a:spcAft>
                <a:spcPts val="400"/>
              </a:spcAft>
            </a:pP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685766">
              <a:spcAft>
                <a:spcPts val="400"/>
              </a:spcAft>
            </a:pP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A85E7D46-D9C2-4A85-9B73-ED48484F513C}"/>
              </a:ext>
            </a:extLst>
          </p:cNvPr>
          <p:cNvSpPr/>
          <p:nvPr/>
        </p:nvSpPr>
        <p:spPr>
          <a:xfrm>
            <a:off x="3106707" y="13397378"/>
            <a:ext cx="18481204" cy="109333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58"/>
          </a:p>
        </p:txBody>
      </p:sp>
      <p:sp>
        <p:nvSpPr>
          <p:cNvPr id="351" name="Rectangle 350">
            <a:extLst>
              <a:ext uri="{FF2B5EF4-FFF2-40B4-BE49-F238E27FC236}">
                <a16:creationId xmlns:a16="http://schemas.microsoft.com/office/drawing/2014/main" id="{6E70ACB1-8F7D-4754-AF16-B1EEF21BFAC2}"/>
              </a:ext>
            </a:extLst>
          </p:cNvPr>
          <p:cNvSpPr/>
          <p:nvPr/>
        </p:nvSpPr>
        <p:spPr>
          <a:xfrm flipH="1">
            <a:off x="2588545" y="4307756"/>
            <a:ext cx="38324662" cy="67195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58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547C31D-55EF-4EA9-BFAA-B5A58DE55EA2}"/>
              </a:ext>
            </a:extLst>
          </p:cNvPr>
          <p:cNvGrpSpPr/>
          <p:nvPr/>
        </p:nvGrpSpPr>
        <p:grpSpPr>
          <a:xfrm>
            <a:off x="3015297" y="4800327"/>
            <a:ext cx="4147143" cy="892583"/>
            <a:chOff x="2258993" y="5040023"/>
            <a:chExt cx="4147143" cy="892583"/>
          </a:xfrm>
        </p:grpSpPr>
        <p:sp>
          <p:nvSpPr>
            <p:cNvPr id="350" name="Freeform: Shape 349">
              <a:extLst>
                <a:ext uri="{FF2B5EF4-FFF2-40B4-BE49-F238E27FC236}">
                  <a16:creationId xmlns:a16="http://schemas.microsoft.com/office/drawing/2014/main" id="{A26CFD2D-C980-4FD3-BB8B-AC75CED72CDB}"/>
                </a:ext>
              </a:extLst>
            </p:cNvPr>
            <p:cNvSpPr/>
            <p:nvPr/>
          </p:nvSpPr>
          <p:spPr>
            <a:xfrm>
              <a:off x="3056596" y="5195751"/>
              <a:ext cx="3349540" cy="648063"/>
            </a:xfrm>
            <a:custGeom>
              <a:avLst/>
              <a:gdLst>
                <a:gd name="connsiteX0" fmla="*/ 324000 w 3349540"/>
                <a:gd name="connsiteY0" fmla="*/ 0 h 648063"/>
                <a:gd name="connsiteX1" fmla="*/ 3025540 w 3349540"/>
                <a:gd name="connsiteY1" fmla="*/ 0 h 648063"/>
                <a:gd name="connsiteX2" fmla="*/ 3349540 w 3349540"/>
                <a:gd name="connsiteY2" fmla="*/ 324000 h 648063"/>
                <a:gd name="connsiteX3" fmla="*/ 3025540 w 3349540"/>
                <a:gd name="connsiteY3" fmla="*/ 648000 h 648063"/>
                <a:gd name="connsiteX4" fmla="*/ 3025540 w 3349540"/>
                <a:gd name="connsiteY4" fmla="*/ 648063 h 648063"/>
                <a:gd name="connsiteX5" fmla="*/ 324000 w 3349540"/>
                <a:gd name="connsiteY5" fmla="*/ 648063 h 648063"/>
                <a:gd name="connsiteX6" fmla="*/ 324000 w 3349540"/>
                <a:gd name="connsiteY6" fmla="*/ 648000 h 648063"/>
                <a:gd name="connsiteX7" fmla="*/ 0 w 3349540"/>
                <a:gd name="connsiteY7" fmla="*/ 324000 h 648063"/>
                <a:gd name="connsiteX8" fmla="*/ 324000 w 3349540"/>
                <a:gd name="connsiteY8" fmla="*/ 0 h 648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49540" h="648063">
                  <a:moveTo>
                    <a:pt x="324000" y="0"/>
                  </a:moveTo>
                  <a:lnTo>
                    <a:pt x="3025540" y="0"/>
                  </a:lnTo>
                  <a:cubicBezTo>
                    <a:pt x="3204480" y="0"/>
                    <a:pt x="3349540" y="145060"/>
                    <a:pt x="3349540" y="324000"/>
                  </a:cubicBezTo>
                  <a:cubicBezTo>
                    <a:pt x="3349540" y="502940"/>
                    <a:pt x="3204480" y="648000"/>
                    <a:pt x="3025540" y="648000"/>
                  </a:cubicBezTo>
                  <a:lnTo>
                    <a:pt x="3025540" y="648063"/>
                  </a:lnTo>
                  <a:lnTo>
                    <a:pt x="324000" y="648063"/>
                  </a:lnTo>
                  <a:lnTo>
                    <a:pt x="324000" y="648000"/>
                  </a:lnTo>
                  <a:cubicBezTo>
                    <a:pt x="145060" y="648000"/>
                    <a:pt x="0" y="502940"/>
                    <a:pt x="0" y="324000"/>
                  </a:cubicBezTo>
                  <a:cubicBezTo>
                    <a:pt x="0" y="145060"/>
                    <a:pt x="145060" y="0"/>
                    <a:pt x="32400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GB" sz="3600" b="1" dirty="0">
                  <a:solidFill>
                    <a:schemeClr val="bg1"/>
                  </a:solidFill>
                </a:rPr>
                <a:t>BACKGROUND</a:t>
              </a:r>
              <a:endParaRPr lang="en-GB" sz="3600" dirty="0">
                <a:solidFill>
                  <a:schemeClr val="bg1"/>
                </a:solidFill>
              </a:endParaRPr>
            </a:p>
          </p:txBody>
        </p: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A14EE314-AF57-464E-B8B5-0C790F7934EE}"/>
                </a:ext>
              </a:extLst>
            </p:cNvPr>
            <p:cNvGrpSpPr/>
            <p:nvPr/>
          </p:nvGrpSpPr>
          <p:grpSpPr>
            <a:xfrm>
              <a:off x="2258993" y="5040023"/>
              <a:ext cx="892583" cy="892583"/>
              <a:chOff x="7580692" y="8381877"/>
              <a:chExt cx="892583" cy="892583"/>
            </a:xfrm>
          </p:grpSpPr>
          <p:sp>
            <p:nvSpPr>
              <p:cNvPr id="382" name="Oval 381">
                <a:extLst>
                  <a:ext uri="{FF2B5EF4-FFF2-40B4-BE49-F238E27FC236}">
                    <a16:creationId xmlns:a16="http://schemas.microsoft.com/office/drawing/2014/main" id="{92AFFADF-91D2-4D78-AA2F-55A2F0E3ECA0}"/>
                  </a:ext>
                </a:extLst>
              </p:cNvPr>
              <p:cNvSpPr/>
              <p:nvPr/>
            </p:nvSpPr>
            <p:spPr>
              <a:xfrm>
                <a:off x="7580692" y="8381877"/>
                <a:ext cx="892583" cy="89258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50800">
                <a:solidFill>
                  <a:srgbClr val="80007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7258" dirty="0"/>
              </a:p>
            </p:txBody>
          </p:sp>
          <p:pic>
            <p:nvPicPr>
              <p:cNvPr id="121" name="Picture 120">
                <a:extLst>
                  <a:ext uri="{FF2B5EF4-FFF2-40B4-BE49-F238E27FC236}">
                    <a16:creationId xmlns:a16="http://schemas.microsoft.com/office/drawing/2014/main" id="{B386CE66-536C-4DC1-9C5E-D259ED708B9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804005" y="8591527"/>
                <a:ext cx="462553" cy="462208"/>
              </a:xfrm>
              <a:prstGeom prst="rect">
                <a:avLst/>
              </a:prstGeom>
            </p:spPr>
          </p:pic>
        </p:grpSp>
      </p:grpSp>
      <p:sp>
        <p:nvSpPr>
          <p:cNvPr id="107" name="Rectangle 106">
            <a:extLst>
              <a:ext uri="{FF2B5EF4-FFF2-40B4-BE49-F238E27FC236}">
                <a16:creationId xmlns:a16="http://schemas.microsoft.com/office/drawing/2014/main" id="{E1F2EDF0-7AFC-444C-8F2F-5723A4D8CFAE}"/>
              </a:ext>
            </a:extLst>
          </p:cNvPr>
          <p:cNvSpPr/>
          <p:nvPr/>
        </p:nvSpPr>
        <p:spPr>
          <a:xfrm>
            <a:off x="22106074" y="13397378"/>
            <a:ext cx="18201769" cy="109333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5A8BF3DF-C764-4F71-A511-88EB0AD7A727}"/>
              </a:ext>
            </a:extLst>
          </p:cNvPr>
          <p:cNvSpPr/>
          <p:nvPr/>
        </p:nvSpPr>
        <p:spPr>
          <a:xfrm>
            <a:off x="3583357" y="13635167"/>
            <a:ext cx="15542334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  <a:buClr>
                <a:schemeClr val="accent1"/>
              </a:buClr>
              <a:buSzPct val="120000"/>
            </a:pPr>
            <a:r>
              <a:rPr lang="en-US" sz="3200" b="1" spc="-10" dirty="0">
                <a:solidFill>
                  <a:schemeClr val="accent1"/>
                </a:solidFill>
              </a:rPr>
              <a:t>Baseline characteristics</a:t>
            </a:r>
          </a:p>
          <a:p>
            <a:pPr marL="341991" lvl="1" indent="-341991">
              <a:spcAft>
                <a:spcPts val="1200"/>
              </a:spcAft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3200" spc="-10" dirty="0"/>
              <a:t>~60% of patients were ambulatory at baseline</a:t>
            </a:r>
          </a:p>
          <a:p>
            <a:pPr marL="341991" lvl="1" indent="-341991">
              <a:spcAft>
                <a:spcPts val="1200"/>
              </a:spcAft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3200" spc="-10" dirty="0"/>
              <a:t>All patients received at least three doses before biopsy</a:t>
            </a:r>
          </a:p>
          <a:p>
            <a:pPr marL="341991" lvl="1" indent="-341991">
              <a:spcAft>
                <a:spcPts val="1200"/>
              </a:spcAft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endParaRPr lang="en-GB" sz="3200" spc="-1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EE5A3C5-463D-CD47-861B-A7BF1653A7BF}"/>
              </a:ext>
            </a:extLst>
          </p:cNvPr>
          <p:cNvGrpSpPr/>
          <p:nvPr/>
        </p:nvGrpSpPr>
        <p:grpSpPr>
          <a:xfrm>
            <a:off x="2588544" y="11965215"/>
            <a:ext cx="6580669" cy="892583"/>
            <a:chOff x="22354742" y="10043503"/>
            <a:chExt cx="6580669" cy="892583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F3A7B1DF-9168-44B9-9588-5137F9B1F04F}"/>
                </a:ext>
              </a:extLst>
            </p:cNvPr>
            <p:cNvSpPr/>
            <p:nvPr/>
          </p:nvSpPr>
          <p:spPr>
            <a:xfrm>
              <a:off x="23089338" y="10154312"/>
              <a:ext cx="5846073" cy="648000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b="1" dirty="0">
                  <a:solidFill>
                    <a:schemeClr val="bg1"/>
                  </a:solidFill>
                </a:rPr>
                <a:t>SUPPLEMENTARY RESULTS</a:t>
              </a:r>
              <a:endParaRPr lang="en-GB" sz="3600" dirty="0">
                <a:solidFill>
                  <a:schemeClr val="bg1"/>
                </a:solidFill>
              </a:endParaRPr>
            </a:p>
          </p:txBody>
        </p:sp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F8387BF5-6FE6-413E-A6AA-A8C1396028BE}"/>
                </a:ext>
              </a:extLst>
            </p:cNvPr>
            <p:cNvGrpSpPr/>
            <p:nvPr/>
          </p:nvGrpSpPr>
          <p:grpSpPr>
            <a:xfrm>
              <a:off x="22354742" y="10043503"/>
              <a:ext cx="892583" cy="892583"/>
              <a:chOff x="-5061062" y="15897897"/>
              <a:chExt cx="1054458" cy="1054458"/>
            </a:xfrm>
          </p:grpSpPr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ECF03580-D96C-46C6-9576-4230A3525DDF}"/>
                  </a:ext>
                </a:extLst>
              </p:cNvPr>
              <p:cNvSpPr/>
              <p:nvPr/>
            </p:nvSpPr>
            <p:spPr>
              <a:xfrm>
                <a:off x="-5061062" y="15897897"/>
                <a:ext cx="1054458" cy="105445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50800">
                <a:solidFill>
                  <a:srgbClr val="80007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7258" dirty="0"/>
              </a:p>
            </p:txBody>
          </p:sp>
          <p:grpSp>
            <p:nvGrpSpPr>
              <p:cNvPr id="140" name="Group 139">
                <a:extLst>
                  <a:ext uri="{FF2B5EF4-FFF2-40B4-BE49-F238E27FC236}">
                    <a16:creationId xmlns:a16="http://schemas.microsoft.com/office/drawing/2014/main" id="{D0B1C290-3D56-48B1-BF0A-6DB32A1E5ED7}"/>
                  </a:ext>
                </a:extLst>
              </p:cNvPr>
              <p:cNvGrpSpPr/>
              <p:nvPr/>
            </p:nvGrpSpPr>
            <p:grpSpPr>
              <a:xfrm>
                <a:off x="-4805565" y="16017805"/>
                <a:ext cx="543465" cy="750639"/>
                <a:chOff x="-4798085" y="16017805"/>
                <a:chExt cx="543465" cy="750639"/>
              </a:xfrm>
            </p:grpSpPr>
            <p:sp>
              <p:nvSpPr>
                <p:cNvPr id="141" name="Freeform 28">
                  <a:extLst>
                    <a:ext uri="{FF2B5EF4-FFF2-40B4-BE49-F238E27FC236}">
                      <a16:creationId xmlns:a16="http://schemas.microsoft.com/office/drawing/2014/main" id="{91F6E889-EC64-4F2B-AC08-068E4CA3505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4667861" y="16017805"/>
                  <a:ext cx="255639" cy="125785"/>
                </a:xfrm>
                <a:custGeom>
                  <a:avLst/>
                  <a:gdLst>
                    <a:gd name="T0" fmla="*/ 52 w 104"/>
                    <a:gd name="T1" fmla="*/ 51 h 51"/>
                    <a:gd name="T2" fmla="*/ 5 w 104"/>
                    <a:gd name="T3" fmla="*/ 51 h 51"/>
                    <a:gd name="T4" fmla="*/ 1 w 104"/>
                    <a:gd name="T5" fmla="*/ 47 h 51"/>
                    <a:gd name="T6" fmla="*/ 17 w 104"/>
                    <a:gd name="T7" fmla="*/ 35 h 51"/>
                    <a:gd name="T8" fmla="*/ 27 w 104"/>
                    <a:gd name="T9" fmla="*/ 24 h 51"/>
                    <a:gd name="T10" fmla="*/ 28 w 104"/>
                    <a:gd name="T11" fmla="*/ 15 h 51"/>
                    <a:gd name="T12" fmla="*/ 55 w 104"/>
                    <a:gd name="T13" fmla="*/ 1 h 51"/>
                    <a:gd name="T14" fmla="*/ 77 w 104"/>
                    <a:gd name="T15" fmla="*/ 18 h 51"/>
                    <a:gd name="T16" fmla="*/ 77 w 104"/>
                    <a:gd name="T17" fmla="*/ 26 h 51"/>
                    <a:gd name="T18" fmla="*/ 84 w 104"/>
                    <a:gd name="T19" fmla="*/ 34 h 51"/>
                    <a:gd name="T20" fmla="*/ 88 w 104"/>
                    <a:gd name="T21" fmla="*/ 35 h 51"/>
                    <a:gd name="T22" fmla="*/ 104 w 104"/>
                    <a:gd name="T23" fmla="*/ 47 h 51"/>
                    <a:gd name="T24" fmla="*/ 99 w 104"/>
                    <a:gd name="T25" fmla="*/ 51 h 51"/>
                    <a:gd name="T26" fmla="*/ 52 w 104"/>
                    <a:gd name="T27" fmla="*/ 51 h 51"/>
                    <a:gd name="T28" fmla="*/ 52 w 104"/>
                    <a:gd name="T29" fmla="*/ 13 h 51"/>
                    <a:gd name="T30" fmla="*/ 45 w 104"/>
                    <a:gd name="T31" fmla="*/ 20 h 51"/>
                    <a:gd name="T32" fmla="*/ 52 w 104"/>
                    <a:gd name="T33" fmla="*/ 27 h 51"/>
                    <a:gd name="T34" fmla="*/ 59 w 104"/>
                    <a:gd name="T35" fmla="*/ 20 h 51"/>
                    <a:gd name="T36" fmla="*/ 52 w 104"/>
                    <a:gd name="T37" fmla="*/ 13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04" h="51">
                      <a:moveTo>
                        <a:pt x="52" y="51"/>
                      </a:moveTo>
                      <a:cubicBezTo>
                        <a:pt x="37" y="51"/>
                        <a:pt x="21" y="51"/>
                        <a:pt x="5" y="51"/>
                      </a:cubicBezTo>
                      <a:cubicBezTo>
                        <a:pt x="1" y="51"/>
                        <a:pt x="0" y="50"/>
                        <a:pt x="1" y="47"/>
                      </a:cubicBezTo>
                      <a:cubicBezTo>
                        <a:pt x="3" y="41"/>
                        <a:pt x="8" y="37"/>
                        <a:pt x="17" y="35"/>
                      </a:cubicBezTo>
                      <a:cubicBezTo>
                        <a:pt x="26" y="33"/>
                        <a:pt x="27" y="31"/>
                        <a:pt x="27" y="24"/>
                      </a:cubicBezTo>
                      <a:cubicBezTo>
                        <a:pt x="27" y="21"/>
                        <a:pt x="27" y="18"/>
                        <a:pt x="28" y="15"/>
                      </a:cubicBezTo>
                      <a:cubicBezTo>
                        <a:pt x="30" y="6"/>
                        <a:pt x="42" y="0"/>
                        <a:pt x="55" y="1"/>
                      </a:cubicBezTo>
                      <a:cubicBezTo>
                        <a:pt x="67" y="2"/>
                        <a:pt x="77" y="9"/>
                        <a:pt x="77" y="18"/>
                      </a:cubicBezTo>
                      <a:cubicBezTo>
                        <a:pt x="77" y="21"/>
                        <a:pt x="77" y="24"/>
                        <a:pt x="77" y="26"/>
                      </a:cubicBezTo>
                      <a:cubicBezTo>
                        <a:pt x="77" y="30"/>
                        <a:pt x="80" y="33"/>
                        <a:pt x="84" y="34"/>
                      </a:cubicBezTo>
                      <a:cubicBezTo>
                        <a:pt x="86" y="34"/>
                        <a:pt x="87" y="35"/>
                        <a:pt x="88" y="35"/>
                      </a:cubicBezTo>
                      <a:cubicBezTo>
                        <a:pt x="97" y="36"/>
                        <a:pt x="102" y="41"/>
                        <a:pt x="104" y="47"/>
                      </a:cubicBezTo>
                      <a:cubicBezTo>
                        <a:pt x="104" y="50"/>
                        <a:pt x="104" y="51"/>
                        <a:pt x="99" y="51"/>
                      </a:cubicBezTo>
                      <a:cubicBezTo>
                        <a:pt x="84" y="51"/>
                        <a:pt x="68" y="51"/>
                        <a:pt x="52" y="51"/>
                      </a:cubicBezTo>
                      <a:close/>
                      <a:moveTo>
                        <a:pt x="52" y="13"/>
                      </a:moveTo>
                      <a:cubicBezTo>
                        <a:pt x="48" y="13"/>
                        <a:pt x="45" y="16"/>
                        <a:pt x="45" y="20"/>
                      </a:cubicBezTo>
                      <a:cubicBezTo>
                        <a:pt x="45" y="24"/>
                        <a:pt x="49" y="27"/>
                        <a:pt x="52" y="27"/>
                      </a:cubicBezTo>
                      <a:cubicBezTo>
                        <a:pt x="56" y="27"/>
                        <a:pt x="60" y="23"/>
                        <a:pt x="59" y="20"/>
                      </a:cubicBezTo>
                      <a:cubicBezTo>
                        <a:pt x="59" y="16"/>
                        <a:pt x="56" y="13"/>
                        <a:pt x="52" y="13"/>
                      </a:cubicBezTo>
                      <a:close/>
                    </a:path>
                  </a:pathLst>
                </a:custGeom>
                <a:solidFill>
                  <a:srgbClr val="E5B5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7258" dirty="0"/>
                </a:p>
              </p:txBody>
            </p:sp>
            <p:sp>
              <p:nvSpPr>
                <p:cNvPr id="143" name="Freeform 29">
                  <a:extLst>
                    <a:ext uri="{FF2B5EF4-FFF2-40B4-BE49-F238E27FC236}">
                      <a16:creationId xmlns:a16="http://schemas.microsoft.com/office/drawing/2014/main" id="{BF20AE20-24C3-4B74-8927-2B91F0A9846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4798085" y="16133601"/>
                  <a:ext cx="523857" cy="602658"/>
                </a:xfrm>
                <a:custGeom>
                  <a:avLst/>
                  <a:gdLst>
                    <a:gd name="T0" fmla="*/ 109 w 213"/>
                    <a:gd name="T1" fmla="*/ 228 h 244"/>
                    <a:gd name="T2" fmla="*/ 20 w 213"/>
                    <a:gd name="T3" fmla="*/ 228 h 244"/>
                    <a:gd name="T4" fmla="*/ 17 w 213"/>
                    <a:gd name="T5" fmla="*/ 226 h 244"/>
                    <a:gd name="T6" fmla="*/ 16 w 213"/>
                    <a:gd name="T7" fmla="*/ 224 h 244"/>
                    <a:gd name="T8" fmla="*/ 16 w 213"/>
                    <a:gd name="T9" fmla="*/ 19 h 244"/>
                    <a:gd name="T10" fmla="*/ 17 w 213"/>
                    <a:gd name="T11" fmla="*/ 17 h 244"/>
                    <a:gd name="T12" fmla="*/ 20 w 213"/>
                    <a:gd name="T13" fmla="*/ 16 h 244"/>
                    <a:gd name="T14" fmla="*/ 193 w 213"/>
                    <a:gd name="T15" fmla="*/ 16 h 244"/>
                    <a:gd name="T16" fmla="*/ 196 w 213"/>
                    <a:gd name="T17" fmla="*/ 17 h 244"/>
                    <a:gd name="T18" fmla="*/ 197 w 213"/>
                    <a:gd name="T19" fmla="*/ 19 h 244"/>
                    <a:gd name="T20" fmla="*/ 197 w 213"/>
                    <a:gd name="T21" fmla="*/ 148 h 244"/>
                    <a:gd name="T22" fmla="*/ 205 w 213"/>
                    <a:gd name="T23" fmla="*/ 156 h 244"/>
                    <a:gd name="T24" fmla="*/ 213 w 213"/>
                    <a:gd name="T25" fmla="*/ 148 h 244"/>
                    <a:gd name="T26" fmla="*/ 213 w 213"/>
                    <a:gd name="T27" fmla="*/ 19 h 244"/>
                    <a:gd name="T28" fmla="*/ 193 w 213"/>
                    <a:gd name="T29" fmla="*/ 0 h 244"/>
                    <a:gd name="T30" fmla="*/ 20 w 213"/>
                    <a:gd name="T31" fmla="*/ 0 h 244"/>
                    <a:gd name="T32" fmla="*/ 0 w 213"/>
                    <a:gd name="T33" fmla="*/ 19 h 244"/>
                    <a:gd name="T34" fmla="*/ 0 w 213"/>
                    <a:gd name="T35" fmla="*/ 224 h 244"/>
                    <a:gd name="T36" fmla="*/ 20 w 213"/>
                    <a:gd name="T37" fmla="*/ 244 h 244"/>
                    <a:gd name="T38" fmla="*/ 109 w 213"/>
                    <a:gd name="T39" fmla="*/ 244 h 244"/>
                    <a:gd name="T40" fmla="*/ 117 w 213"/>
                    <a:gd name="T41" fmla="*/ 236 h 244"/>
                    <a:gd name="T42" fmla="*/ 109 w 213"/>
                    <a:gd name="T43" fmla="*/ 228 h 2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13" h="244">
                      <a:moveTo>
                        <a:pt x="109" y="228"/>
                      </a:moveTo>
                      <a:cubicBezTo>
                        <a:pt x="20" y="228"/>
                        <a:pt x="20" y="228"/>
                        <a:pt x="20" y="228"/>
                      </a:cubicBezTo>
                      <a:cubicBezTo>
                        <a:pt x="19" y="228"/>
                        <a:pt x="18" y="227"/>
                        <a:pt x="17" y="226"/>
                      </a:cubicBezTo>
                      <a:cubicBezTo>
                        <a:pt x="17" y="226"/>
                        <a:pt x="16" y="225"/>
                        <a:pt x="16" y="224"/>
                      </a:cubicBezTo>
                      <a:cubicBezTo>
                        <a:pt x="16" y="19"/>
                        <a:pt x="16" y="19"/>
                        <a:pt x="16" y="19"/>
                      </a:cubicBezTo>
                      <a:cubicBezTo>
                        <a:pt x="16" y="18"/>
                        <a:pt x="17" y="17"/>
                        <a:pt x="17" y="17"/>
                      </a:cubicBezTo>
                      <a:cubicBezTo>
                        <a:pt x="18" y="16"/>
                        <a:pt x="19" y="16"/>
                        <a:pt x="20" y="16"/>
                      </a:cubicBezTo>
                      <a:cubicBezTo>
                        <a:pt x="193" y="16"/>
                        <a:pt x="193" y="16"/>
                        <a:pt x="193" y="16"/>
                      </a:cubicBezTo>
                      <a:cubicBezTo>
                        <a:pt x="194" y="16"/>
                        <a:pt x="195" y="16"/>
                        <a:pt x="196" y="17"/>
                      </a:cubicBezTo>
                      <a:cubicBezTo>
                        <a:pt x="196" y="17"/>
                        <a:pt x="197" y="18"/>
                        <a:pt x="197" y="19"/>
                      </a:cubicBezTo>
                      <a:cubicBezTo>
                        <a:pt x="197" y="148"/>
                        <a:pt x="197" y="148"/>
                        <a:pt x="197" y="148"/>
                      </a:cubicBezTo>
                      <a:cubicBezTo>
                        <a:pt x="197" y="152"/>
                        <a:pt x="200" y="156"/>
                        <a:pt x="205" y="156"/>
                      </a:cubicBezTo>
                      <a:cubicBezTo>
                        <a:pt x="209" y="156"/>
                        <a:pt x="213" y="152"/>
                        <a:pt x="213" y="148"/>
                      </a:cubicBezTo>
                      <a:cubicBezTo>
                        <a:pt x="213" y="19"/>
                        <a:pt x="213" y="19"/>
                        <a:pt x="213" y="19"/>
                      </a:cubicBezTo>
                      <a:cubicBezTo>
                        <a:pt x="213" y="8"/>
                        <a:pt x="204" y="0"/>
                        <a:pt x="193" y="0"/>
                      </a:cubicBezTo>
                      <a:cubicBezTo>
                        <a:pt x="20" y="0"/>
                        <a:pt x="20" y="0"/>
                        <a:pt x="20" y="0"/>
                      </a:cubicBezTo>
                      <a:cubicBezTo>
                        <a:pt x="9" y="0"/>
                        <a:pt x="0" y="8"/>
                        <a:pt x="0" y="19"/>
                      </a:cubicBezTo>
                      <a:cubicBezTo>
                        <a:pt x="0" y="224"/>
                        <a:pt x="0" y="224"/>
                        <a:pt x="0" y="224"/>
                      </a:cubicBezTo>
                      <a:cubicBezTo>
                        <a:pt x="0" y="235"/>
                        <a:pt x="9" y="243"/>
                        <a:pt x="20" y="244"/>
                      </a:cubicBezTo>
                      <a:cubicBezTo>
                        <a:pt x="109" y="244"/>
                        <a:pt x="109" y="244"/>
                        <a:pt x="109" y="244"/>
                      </a:cubicBezTo>
                      <a:cubicBezTo>
                        <a:pt x="114" y="244"/>
                        <a:pt x="117" y="240"/>
                        <a:pt x="117" y="236"/>
                      </a:cubicBezTo>
                      <a:cubicBezTo>
                        <a:pt x="117" y="231"/>
                        <a:pt x="114" y="228"/>
                        <a:pt x="109" y="228"/>
                      </a:cubicBezTo>
                      <a:close/>
                    </a:path>
                  </a:pathLst>
                </a:custGeom>
                <a:solidFill>
                  <a:srgbClr val="E5B5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7258" dirty="0"/>
                </a:p>
              </p:txBody>
            </p:sp>
            <p:sp>
              <p:nvSpPr>
                <p:cNvPr id="144" name="Freeform 30">
                  <a:extLst>
                    <a:ext uri="{FF2B5EF4-FFF2-40B4-BE49-F238E27FC236}">
                      <a16:creationId xmlns:a16="http://schemas.microsoft.com/office/drawing/2014/main" id="{4F804D67-BBAE-41B4-9B81-7359460D4DD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4697457" y="16271964"/>
                  <a:ext cx="320012" cy="29596"/>
                </a:xfrm>
                <a:custGeom>
                  <a:avLst/>
                  <a:gdLst>
                    <a:gd name="T0" fmla="*/ 6 w 130"/>
                    <a:gd name="T1" fmla="*/ 12 h 12"/>
                    <a:gd name="T2" fmla="*/ 124 w 130"/>
                    <a:gd name="T3" fmla="*/ 12 h 12"/>
                    <a:gd name="T4" fmla="*/ 130 w 130"/>
                    <a:gd name="T5" fmla="*/ 6 h 12"/>
                    <a:gd name="T6" fmla="*/ 124 w 130"/>
                    <a:gd name="T7" fmla="*/ 0 h 12"/>
                    <a:gd name="T8" fmla="*/ 6 w 130"/>
                    <a:gd name="T9" fmla="*/ 0 h 12"/>
                    <a:gd name="T10" fmla="*/ 0 w 130"/>
                    <a:gd name="T11" fmla="*/ 6 h 12"/>
                    <a:gd name="T12" fmla="*/ 6 w 130"/>
                    <a:gd name="T13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0" h="12">
                      <a:moveTo>
                        <a:pt x="6" y="12"/>
                      </a:moveTo>
                      <a:cubicBezTo>
                        <a:pt x="124" y="12"/>
                        <a:pt x="124" y="12"/>
                        <a:pt x="124" y="12"/>
                      </a:cubicBezTo>
                      <a:cubicBezTo>
                        <a:pt x="127" y="12"/>
                        <a:pt x="130" y="10"/>
                        <a:pt x="130" y="6"/>
                      </a:cubicBezTo>
                      <a:cubicBezTo>
                        <a:pt x="130" y="3"/>
                        <a:pt x="127" y="0"/>
                        <a:pt x="124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3" y="0"/>
                        <a:pt x="0" y="3"/>
                        <a:pt x="0" y="6"/>
                      </a:cubicBezTo>
                      <a:cubicBezTo>
                        <a:pt x="0" y="10"/>
                        <a:pt x="3" y="12"/>
                        <a:pt x="6" y="12"/>
                      </a:cubicBezTo>
                    </a:path>
                  </a:pathLst>
                </a:custGeom>
                <a:solidFill>
                  <a:srgbClr val="501C4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7258" dirty="0"/>
                </a:p>
              </p:txBody>
            </p:sp>
            <p:sp>
              <p:nvSpPr>
                <p:cNvPr id="145" name="Freeform 31">
                  <a:extLst>
                    <a:ext uri="{FF2B5EF4-FFF2-40B4-BE49-F238E27FC236}">
                      <a16:creationId xmlns:a16="http://schemas.microsoft.com/office/drawing/2014/main" id="{5DACC57C-A723-4A49-824F-6CD31236CA1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4697457" y="16336337"/>
                  <a:ext cx="320012" cy="29596"/>
                </a:xfrm>
                <a:custGeom>
                  <a:avLst/>
                  <a:gdLst>
                    <a:gd name="T0" fmla="*/ 6 w 130"/>
                    <a:gd name="T1" fmla="*/ 12 h 12"/>
                    <a:gd name="T2" fmla="*/ 124 w 130"/>
                    <a:gd name="T3" fmla="*/ 12 h 12"/>
                    <a:gd name="T4" fmla="*/ 130 w 130"/>
                    <a:gd name="T5" fmla="*/ 6 h 12"/>
                    <a:gd name="T6" fmla="*/ 124 w 130"/>
                    <a:gd name="T7" fmla="*/ 0 h 12"/>
                    <a:gd name="T8" fmla="*/ 6 w 130"/>
                    <a:gd name="T9" fmla="*/ 0 h 12"/>
                    <a:gd name="T10" fmla="*/ 0 w 130"/>
                    <a:gd name="T11" fmla="*/ 6 h 12"/>
                    <a:gd name="T12" fmla="*/ 6 w 130"/>
                    <a:gd name="T13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0" h="12">
                      <a:moveTo>
                        <a:pt x="6" y="12"/>
                      </a:moveTo>
                      <a:cubicBezTo>
                        <a:pt x="124" y="12"/>
                        <a:pt x="124" y="12"/>
                        <a:pt x="124" y="12"/>
                      </a:cubicBezTo>
                      <a:cubicBezTo>
                        <a:pt x="127" y="12"/>
                        <a:pt x="130" y="9"/>
                        <a:pt x="130" y="6"/>
                      </a:cubicBezTo>
                      <a:cubicBezTo>
                        <a:pt x="130" y="3"/>
                        <a:pt x="127" y="0"/>
                        <a:pt x="124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3" y="0"/>
                        <a:pt x="0" y="3"/>
                        <a:pt x="0" y="6"/>
                      </a:cubicBezTo>
                      <a:cubicBezTo>
                        <a:pt x="0" y="9"/>
                        <a:pt x="3" y="12"/>
                        <a:pt x="6" y="12"/>
                      </a:cubicBezTo>
                    </a:path>
                  </a:pathLst>
                </a:custGeom>
                <a:solidFill>
                  <a:srgbClr val="501C4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7258" dirty="0"/>
                </a:p>
              </p:txBody>
            </p:sp>
            <p:sp>
              <p:nvSpPr>
                <p:cNvPr id="146" name="Freeform 32">
                  <a:extLst>
                    <a:ext uri="{FF2B5EF4-FFF2-40B4-BE49-F238E27FC236}">
                      <a16:creationId xmlns:a16="http://schemas.microsoft.com/office/drawing/2014/main" id="{73C83BFA-B53C-4647-B449-3FBFBA5B9E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4697457" y="16400339"/>
                  <a:ext cx="320012" cy="29596"/>
                </a:xfrm>
                <a:custGeom>
                  <a:avLst/>
                  <a:gdLst>
                    <a:gd name="T0" fmla="*/ 6 w 130"/>
                    <a:gd name="T1" fmla="*/ 12 h 12"/>
                    <a:gd name="T2" fmla="*/ 124 w 130"/>
                    <a:gd name="T3" fmla="*/ 12 h 12"/>
                    <a:gd name="T4" fmla="*/ 130 w 130"/>
                    <a:gd name="T5" fmla="*/ 6 h 12"/>
                    <a:gd name="T6" fmla="*/ 124 w 130"/>
                    <a:gd name="T7" fmla="*/ 0 h 12"/>
                    <a:gd name="T8" fmla="*/ 6 w 130"/>
                    <a:gd name="T9" fmla="*/ 0 h 12"/>
                    <a:gd name="T10" fmla="*/ 0 w 130"/>
                    <a:gd name="T11" fmla="*/ 6 h 12"/>
                    <a:gd name="T12" fmla="*/ 6 w 130"/>
                    <a:gd name="T13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0" h="12">
                      <a:moveTo>
                        <a:pt x="6" y="12"/>
                      </a:moveTo>
                      <a:cubicBezTo>
                        <a:pt x="124" y="12"/>
                        <a:pt x="124" y="12"/>
                        <a:pt x="124" y="12"/>
                      </a:cubicBezTo>
                      <a:cubicBezTo>
                        <a:pt x="127" y="12"/>
                        <a:pt x="130" y="9"/>
                        <a:pt x="130" y="6"/>
                      </a:cubicBezTo>
                      <a:cubicBezTo>
                        <a:pt x="130" y="3"/>
                        <a:pt x="127" y="0"/>
                        <a:pt x="124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3" y="0"/>
                        <a:pt x="0" y="3"/>
                        <a:pt x="0" y="6"/>
                      </a:cubicBezTo>
                      <a:cubicBezTo>
                        <a:pt x="0" y="9"/>
                        <a:pt x="3" y="12"/>
                        <a:pt x="6" y="12"/>
                      </a:cubicBezTo>
                    </a:path>
                  </a:pathLst>
                </a:custGeom>
                <a:solidFill>
                  <a:srgbClr val="501C4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7258" dirty="0"/>
                </a:p>
              </p:txBody>
            </p:sp>
            <p:sp>
              <p:nvSpPr>
                <p:cNvPr id="147" name="Freeform 33">
                  <a:extLst>
                    <a:ext uri="{FF2B5EF4-FFF2-40B4-BE49-F238E27FC236}">
                      <a16:creationId xmlns:a16="http://schemas.microsoft.com/office/drawing/2014/main" id="{79FF5EC8-A437-4C66-BB4E-9437FD07626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4697457" y="16462122"/>
                  <a:ext cx="320012" cy="29596"/>
                </a:xfrm>
                <a:custGeom>
                  <a:avLst/>
                  <a:gdLst>
                    <a:gd name="T0" fmla="*/ 6 w 130"/>
                    <a:gd name="T1" fmla="*/ 12 h 12"/>
                    <a:gd name="T2" fmla="*/ 124 w 130"/>
                    <a:gd name="T3" fmla="*/ 12 h 12"/>
                    <a:gd name="T4" fmla="*/ 130 w 130"/>
                    <a:gd name="T5" fmla="*/ 6 h 12"/>
                    <a:gd name="T6" fmla="*/ 124 w 130"/>
                    <a:gd name="T7" fmla="*/ 0 h 12"/>
                    <a:gd name="T8" fmla="*/ 6 w 130"/>
                    <a:gd name="T9" fmla="*/ 0 h 12"/>
                    <a:gd name="T10" fmla="*/ 0 w 130"/>
                    <a:gd name="T11" fmla="*/ 6 h 12"/>
                    <a:gd name="T12" fmla="*/ 6 w 130"/>
                    <a:gd name="T13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0" h="12">
                      <a:moveTo>
                        <a:pt x="6" y="12"/>
                      </a:moveTo>
                      <a:cubicBezTo>
                        <a:pt x="124" y="12"/>
                        <a:pt x="124" y="12"/>
                        <a:pt x="124" y="12"/>
                      </a:cubicBezTo>
                      <a:cubicBezTo>
                        <a:pt x="127" y="12"/>
                        <a:pt x="130" y="10"/>
                        <a:pt x="130" y="6"/>
                      </a:cubicBezTo>
                      <a:cubicBezTo>
                        <a:pt x="130" y="3"/>
                        <a:pt x="127" y="0"/>
                        <a:pt x="124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3" y="0"/>
                        <a:pt x="0" y="3"/>
                        <a:pt x="0" y="6"/>
                      </a:cubicBezTo>
                      <a:cubicBezTo>
                        <a:pt x="0" y="10"/>
                        <a:pt x="3" y="12"/>
                        <a:pt x="6" y="12"/>
                      </a:cubicBezTo>
                    </a:path>
                  </a:pathLst>
                </a:custGeom>
                <a:solidFill>
                  <a:srgbClr val="501C4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7258" dirty="0"/>
                </a:p>
              </p:txBody>
            </p:sp>
            <p:sp>
              <p:nvSpPr>
                <p:cNvPr id="148" name="Freeform 34">
                  <a:extLst>
                    <a:ext uri="{FF2B5EF4-FFF2-40B4-BE49-F238E27FC236}">
                      <a16:creationId xmlns:a16="http://schemas.microsoft.com/office/drawing/2014/main" id="{83183BB2-3C2B-4E50-A66A-3E66F2542FF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4697457" y="16526494"/>
                  <a:ext cx="194227" cy="29596"/>
                </a:xfrm>
                <a:custGeom>
                  <a:avLst/>
                  <a:gdLst>
                    <a:gd name="T0" fmla="*/ 6 w 79"/>
                    <a:gd name="T1" fmla="*/ 12 h 12"/>
                    <a:gd name="T2" fmla="*/ 73 w 79"/>
                    <a:gd name="T3" fmla="*/ 12 h 12"/>
                    <a:gd name="T4" fmla="*/ 79 w 79"/>
                    <a:gd name="T5" fmla="*/ 6 h 12"/>
                    <a:gd name="T6" fmla="*/ 73 w 79"/>
                    <a:gd name="T7" fmla="*/ 0 h 12"/>
                    <a:gd name="T8" fmla="*/ 6 w 79"/>
                    <a:gd name="T9" fmla="*/ 0 h 12"/>
                    <a:gd name="T10" fmla="*/ 0 w 79"/>
                    <a:gd name="T11" fmla="*/ 6 h 12"/>
                    <a:gd name="T12" fmla="*/ 6 w 79"/>
                    <a:gd name="T13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9" h="12">
                      <a:moveTo>
                        <a:pt x="6" y="12"/>
                      </a:moveTo>
                      <a:cubicBezTo>
                        <a:pt x="73" y="12"/>
                        <a:pt x="73" y="12"/>
                        <a:pt x="73" y="12"/>
                      </a:cubicBezTo>
                      <a:cubicBezTo>
                        <a:pt x="77" y="12"/>
                        <a:pt x="79" y="9"/>
                        <a:pt x="79" y="6"/>
                      </a:cubicBezTo>
                      <a:cubicBezTo>
                        <a:pt x="79" y="3"/>
                        <a:pt x="77" y="0"/>
                        <a:pt x="73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3" y="0"/>
                        <a:pt x="0" y="3"/>
                        <a:pt x="0" y="6"/>
                      </a:cubicBezTo>
                      <a:cubicBezTo>
                        <a:pt x="0" y="9"/>
                        <a:pt x="3" y="12"/>
                        <a:pt x="6" y="12"/>
                      </a:cubicBezTo>
                    </a:path>
                  </a:pathLst>
                </a:custGeom>
                <a:solidFill>
                  <a:srgbClr val="501C4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7258" dirty="0"/>
                </a:p>
              </p:txBody>
            </p:sp>
            <p:sp>
              <p:nvSpPr>
                <p:cNvPr id="149" name="Oval 35">
                  <a:extLst>
                    <a:ext uri="{FF2B5EF4-FFF2-40B4-BE49-F238E27FC236}">
                      <a16:creationId xmlns:a16="http://schemas.microsoft.com/office/drawing/2014/main" id="{5787A0BD-DC72-4184-AE1B-55C95A69D5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-4488433" y="16531303"/>
                  <a:ext cx="223823" cy="227153"/>
                </a:xfrm>
                <a:prstGeom prst="ellipse">
                  <a:avLst/>
                </a:prstGeom>
                <a:solidFill>
                  <a:srgbClr val="E5B5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7258" dirty="0"/>
                </a:p>
              </p:txBody>
            </p:sp>
            <p:sp>
              <p:nvSpPr>
                <p:cNvPr id="150" name="Freeform 36">
                  <a:extLst>
                    <a:ext uri="{FF2B5EF4-FFF2-40B4-BE49-F238E27FC236}">
                      <a16:creationId xmlns:a16="http://schemas.microsoft.com/office/drawing/2014/main" id="{387C9CA1-EF34-48FC-9392-F87DBAA96B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4498051" y="16521314"/>
                  <a:ext cx="243431" cy="247130"/>
                </a:xfrm>
                <a:custGeom>
                  <a:avLst/>
                  <a:gdLst>
                    <a:gd name="T0" fmla="*/ 95 w 99"/>
                    <a:gd name="T1" fmla="*/ 50 h 100"/>
                    <a:gd name="T2" fmla="*/ 91 w 99"/>
                    <a:gd name="T3" fmla="*/ 50 h 100"/>
                    <a:gd name="T4" fmla="*/ 79 w 99"/>
                    <a:gd name="T5" fmla="*/ 80 h 100"/>
                    <a:gd name="T6" fmla="*/ 50 w 99"/>
                    <a:gd name="T7" fmla="*/ 92 h 100"/>
                    <a:gd name="T8" fmla="*/ 20 w 99"/>
                    <a:gd name="T9" fmla="*/ 80 h 100"/>
                    <a:gd name="T10" fmla="*/ 8 w 99"/>
                    <a:gd name="T11" fmla="*/ 50 h 100"/>
                    <a:gd name="T12" fmla="*/ 20 w 99"/>
                    <a:gd name="T13" fmla="*/ 21 h 100"/>
                    <a:gd name="T14" fmla="*/ 50 w 99"/>
                    <a:gd name="T15" fmla="*/ 8 h 100"/>
                    <a:gd name="T16" fmla="*/ 79 w 99"/>
                    <a:gd name="T17" fmla="*/ 21 h 100"/>
                    <a:gd name="T18" fmla="*/ 91 w 99"/>
                    <a:gd name="T19" fmla="*/ 50 h 100"/>
                    <a:gd name="T20" fmla="*/ 95 w 99"/>
                    <a:gd name="T21" fmla="*/ 50 h 100"/>
                    <a:gd name="T22" fmla="*/ 99 w 99"/>
                    <a:gd name="T23" fmla="*/ 50 h 100"/>
                    <a:gd name="T24" fmla="*/ 50 w 99"/>
                    <a:gd name="T25" fmla="*/ 0 h 100"/>
                    <a:gd name="T26" fmla="*/ 0 w 99"/>
                    <a:gd name="T27" fmla="*/ 50 h 100"/>
                    <a:gd name="T28" fmla="*/ 50 w 99"/>
                    <a:gd name="T29" fmla="*/ 100 h 100"/>
                    <a:gd name="T30" fmla="*/ 99 w 99"/>
                    <a:gd name="T31" fmla="*/ 50 h 100"/>
                    <a:gd name="T32" fmla="*/ 95 w 99"/>
                    <a:gd name="T33" fmla="*/ 5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9" h="100">
                      <a:moveTo>
                        <a:pt x="95" y="50"/>
                      </a:moveTo>
                      <a:cubicBezTo>
                        <a:pt x="91" y="50"/>
                        <a:pt x="91" y="50"/>
                        <a:pt x="91" y="50"/>
                      </a:cubicBezTo>
                      <a:cubicBezTo>
                        <a:pt x="91" y="62"/>
                        <a:pt x="87" y="72"/>
                        <a:pt x="79" y="80"/>
                      </a:cubicBezTo>
                      <a:cubicBezTo>
                        <a:pt x="72" y="87"/>
                        <a:pt x="61" y="92"/>
                        <a:pt x="50" y="92"/>
                      </a:cubicBezTo>
                      <a:cubicBezTo>
                        <a:pt x="38" y="92"/>
                        <a:pt x="28" y="87"/>
                        <a:pt x="20" y="80"/>
                      </a:cubicBezTo>
                      <a:cubicBezTo>
                        <a:pt x="12" y="72"/>
                        <a:pt x="8" y="62"/>
                        <a:pt x="8" y="50"/>
                      </a:cubicBezTo>
                      <a:cubicBezTo>
                        <a:pt x="8" y="39"/>
                        <a:pt x="12" y="28"/>
                        <a:pt x="20" y="21"/>
                      </a:cubicBezTo>
                      <a:cubicBezTo>
                        <a:pt x="28" y="13"/>
                        <a:pt x="38" y="8"/>
                        <a:pt x="50" y="8"/>
                      </a:cubicBezTo>
                      <a:cubicBezTo>
                        <a:pt x="61" y="8"/>
                        <a:pt x="72" y="13"/>
                        <a:pt x="79" y="21"/>
                      </a:cubicBezTo>
                      <a:cubicBezTo>
                        <a:pt x="87" y="28"/>
                        <a:pt x="91" y="39"/>
                        <a:pt x="91" y="50"/>
                      </a:cubicBezTo>
                      <a:cubicBezTo>
                        <a:pt x="95" y="50"/>
                        <a:pt x="95" y="50"/>
                        <a:pt x="95" y="50"/>
                      </a:cubicBezTo>
                      <a:cubicBezTo>
                        <a:pt x="99" y="50"/>
                        <a:pt x="99" y="50"/>
                        <a:pt x="99" y="50"/>
                      </a:cubicBezTo>
                      <a:cubicBezTo>
                        <a:pt x="99" y="23"/>
                        <a:pt x="77" y="1"/>
                        <a:pt x="50" y="0"/>
                      </a:cubicBezTo>
                      <a:cubicBezTo>
                        <a:pt x="22" y="1"/>
                        <a:pt x="0" y="23"/>
                        <a:pt x="0" y="50"/>
                      </a:cubicBezTo>
                      <a:cubicBezTo>
                        <a:pt x="0" y="77"/>
                        <a:pt x="22" y="100"/>
                        <a:pt x="50" y="100"/>
                      </a:cubicBezTo>
                      <a:cubicBezTo>
                        <a:pt x="77" y="100"/>
                        <a:pt x="99" y="77"/>
                        <a:pt x="99" y="50"/>
                      </a:cubicBezTo>
                      <a:lnTo>
                        <a:pt x="95" y="50"/>
                      </a:lnTo>
                      <a:close/>
                    </a:path>
                  </a:pathLst>
                </a:custGeom>
                <a:solidFill>
                  <a:srgbClr val="501C4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7258" dirty="0"/>
                </a:p>
              </p:txBody>
            </p:sp>
            <p:sp>
              <p:nvSpPr>
                <p:cNvPr id="151" name="Freeform 37">
                  <a:extLst>
                    <a:ext uri="{FF2B5EF4-FFF2-40B4-BE49-F238E27FC236}">
                      <a16:creationId xmlns:a16="http://schemas.microsoft.com/office/drawing/2014/main" id="{AF2659FA-5C7B-40F9-8B60-0DFCCBCA0B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4441448" y="16575698"/>
                  <a:ext cx="122825" cy="128375"/>
                </a:xfrm>
                <a:custGeom>
                  <a:avLst/>
                  <a:gdLst>
                    <a:gd name="T0" fmla="*/ 3 w 50"/>
                    <a:gd name="T1" fmla="*/ 33 h 52"/>
                    <a:gd name="T2" fmla="*/ 23 w 50"/>
                    <a:gd name="T3" fmla="*/ 50 h 52"/>
                    <a:gd name="T4" fmla="*/ 28 w 50"/>
                    <a:gd name="T5" fmla="*/ 52 h 52"/>
                    <a:gd name="T6" fmla="*/ 32 w 50"/>
                    <a:gd name="T7" fmla="*/ 48 h 52"/>
                    <a:gd name="T8" fmla="*/ 49 w 50"/>
                    <a:gd name="T9" fmla="*/ 9 h 52"/>
                    <a:gd name="T10" fmla="*/ 46 w 50"/>
                    <a:gd name="T11" fmla="*/ 1 h 52"/>
                    <a:gd name="T12" fmla="*/ 38 w 50"/>
                    <a:gd name="T13" fmla="*/ 4 h 52"/>
                    <a:gd name="T14" fmla="*/ 24 w 50"/>
                    <a:gd name="T15" fmla="*/ 36 h 52"/>
                    <a:gd name="T16" fmla="*/ 11 w 50"/>
                    <a:gd name="T17" fmla="*/ 24 h 52"/>
                    <a:gd name="T18" fmla="*/ 2 w 50"/>
                    <a:gd name="T19" fmla="*/ 25 h 52"/>
                    <a:gd name="T20" fmla="*/ 3 w 50"/>
                    <a:gd name="T21" fmla="*/ 33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0" h="52">
                      <a:moveTo>
                        <a:pt x="3" y="33"/>
                      </a:moveTo>
                      <a:cubicBezTo>
                        <a:pt x="23" y="50"/>
                        <a:pt x="23" y="50"/>
                        <a:pt x="23" y="50"/>
                      </a:cubicBezTo>
                      <a:cubicBezTo>
                        <a:pt x="24" y="51"/>
                        <a:pt x="26" y="52"/>
                        <a:pt x="28" y="52"/>
                      </a:cubicBezTo>
                      <a:cubicBezTo>
                        <a:pt x="30" y="51"/>
                        <a:pt x="31" y="50"/>
                        <a:pt x="32" y="48"/>
                      </a:cubicBezTo>
                      <a:cubicBezTo>
                        <a:pt x="49" y="9"/>
                        <a:pt x="49" y="9"/>
                        <a:pt x="49" y="9"/>
                      </a:cubicBezTo>
                      <a:cubicBezTo>
                        <a:pt x="50" y="6"/>
                        <a:pt x="49" y="2"/>
                        <a:pt x="46" y="1"/>
                      </a:cubicBezTo>
                      <a:cubicBezTo>
                        <a:pt x="43" y="0"/>
                        <a:pt x="39" y="1"/>
                        <a:pt x="38" y="4"/>
                      </a:cubicBezTo>
                      <a:cubicBezTo>
                        <a:pt x="24" y="36"/>
                        <a:pt x="24" y="36"/>
                        <a:pt x="24" y="36"/>
                      </a:cubicBezTo>
                      <a:cubicBezTo>
                        <a:pt x="11" y="24"/>
                        <a:pt x="11" y="24"/>
                        <a:pt x="11" y="24"/>
                      </a:cubicBezTo>
                      <a:cubicBezTo>
                        <a:pt x="8" y="22"/>
                        <a:pt x="4" y="22"/>
                        <a:pt x="2" y="25"/>
                      </a:cubicBezTo>
                      <a:cubicBezTo>
                        <a:pt x="0" y="27"/>
                        <a:pt x="0" y="31"/>
                        <a:pt x="3" y="33"/>
                      </a:cubicBezTo>
                      <a:close/>
                    </a:path>
                  </a:pathLst>
                </a:custGeom>
                <a:solidFill>
                  <a:srgbClr val="501C4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7258" dirty="0"/>
                </a:p>
              </p:txBody>
            </p:sp>
          </p:grpSp>
        </p:grpSp>
      </p:grpSp>
      <p:graphicFrame>
        <p:nvGraphicFramePr>
          <p:cNvPr id="50" name="Content Placeholder 3">
            <a:extLst>
              <a:ext uri="{FF2B5EF4-FFF2-40B4-BE49-F238E27FC236}">
                <a16:creationId xmlns:a16="http://schemas.microsoft.com/office/drawing/2014/main" id="{50E68CBB-82ED-1040-85C6-8E054575CD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8651005"/>
              </p:ext>
            </p:extLst>
          </p:nvPr>
        </p:nvGraphicFramePr>
        <p:xfrm>
          <a:off x="3344820" y="15956979"/>
          <a:ext cx="17934031" cy="7201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8709">
                  <a:extLst>
                    <a:ext uri="{9D8B030D-6E8A-4147-A177-3AD203B41FA5}">
                      <a16:colId xmlns:a16="http://schemas.microsoft.com/office/drawing/2014/main" val="342652261"/>
                    </a:ext>
                  </a:extLst>
                </a:gridCol>
                <a:gridCol w="2330887">
                  <a:extLst>
                    <a:ext uri="{9D8B030D-6E8A-4147-A177-3AD203B41FA5}">
                      <a16:colId xmlns:a16="http://schemas.microsoft.com/office/drawing/2014/main" val="2993394171"/>
                    </a:ext>
                  </a:extLst>
                </a:gridCol>
                <a:gridCol w="2330887">
                  <a:extLst>
                    <a:ext uri="{9D8B030D-6E8A-4147-A177-3AD203B41FA5}">
                      <a16:colId xmlns:a16="http://schemas.microsoft.com/office/drawing/2014/main" val="1449413713"/>
                    </a:ext>
                  </a:extLst>
                </a:gridCol>
                <a:gridCol w="2330887">
                  <a:extLst>
                    <a:ext uri="{9D8B030D-6E8A-4147-A177-3AD203B41FA5}">
                      <a16:colId xmlns:a16="http://schemas.microsoft.com/office/drawing/2014/main" val="3517931091"/>
                    </a:ext>
                  </a:extLst>
                </a:gridCol>
                <a:gridCol w="2330887">
                  <a:extLst>
                    <a:ext uri="{9D8B030D-6E8A-4147-A177-3AD203B41FA5}">
                      <a16:colId xmlns:a16="http://schemas.microsoft.com/office/drawing/2014/main" val="1533518490"/>
                    </a:ext>
                  </a:extLst>
                </a:gridCol>
                <a:gridCol w="2330887">
                  <a:extLst>
                    <a:ext uri="{9D8B030D-6E8A-4147-A177-3AD203B41FA5}">
                      <a16:colId xmlns:a16="http://schemas.microsoft.com/office/drawing/2014/main" val="2576986393"/>
                    </a:ext>
                  </a:extLst>
                </a:gridCol>
                <a:gridCol w="2330887">
                  <a:extLst>
                    <a:ext uri="{9D8B030D-6E8A-4147-A177-3AD203B41FA5}">
                      <a16:colId xmlns:a16="http://schemas.microsoft.com/office/drawing/2014/main" val="2469148701"/>
                    </a:ext>
                  </a:extLst>
                </a:gridCol>
              </a:tblGrid>
              <a:tr h="204140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2800" b="1" strike="sngStrike" dirty="0">
                        <a:solidFill>
                          <a:schemeClr val="bg1"/>
                        </a:solidFill>
                        <a:latin typeface="+mj-lt"/>
                        <a:cs typeface="Arial"/>
                      </a:endParaRPr>
                    </a:p>
                  </a:txBody>
                  <a:tcPr marL="102870" marR="102870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kern="1200" dirty="0">
                          <a:solidFill>
                            <a:schemeClr val="bg1"/>
                          </a:solidFill>
                          <a:latin typeface="+mj-lt"/>
                        </a:rPr>
                        <a:t>4 mg/kg</a:t>
                      </a:r>
                    </a:p>
                    <a:p>
                      <a:pPr algn="ctr"/>
                      <a:r>
                        <a:rPr lang="en-US" sz="2800" b="1" strike="noStrike" kern="1200" dirty="0">
                          <a:solidFill>
                            <a:schemeClr val="bg1"/>
                          </a:solidFill>
                          <a:latin typeface="+mj-lt"/>
                        </a:rPr>
                        <a:t>(n=3)</a:t>
                      </a:r>
                      <a:endParaRPr lang="en-US" sz="2800" b="1" i="0" strike="noStrike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102870" marR="102870" marT="27432" marB="2743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kern="1200" dirty="0">
                          <a:solidFill>
                            <a:schemeClr val="bg1"/>
                          </a:solidFill>
                          <a:latin typeface="+mj-lt"/>
                        </a:rPr>
                        <a:t>10 mg/kg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strike="noStrike" kern="1200" dirty="0">
                          <a:solidFill>
                            <a:schemeClr val="bg1"/>
                          </a:solidFill>
                          <a:latin typeface="+mj-lt"/>
                        </a:rPr>
                        <a:t>(n=3)</a:t>
                      </a:r>
                      <a:endParaRPr lang="en-US" sz="2800" b="1" i="0" strike="noStrike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102870" marR="102870" marT="27432" marB="2743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>
                          <a:solidFill>
                            <a:schemeClr val="bg1"/>
                          </a:solidFill>
                          <a:latin typeface="+mj-lt"/>
                        </a:rPr>
                        <a:t>20 mg/kg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strike="noStrike" kern="1200" dirty="0">
                          <a:solidFill>
                            <a:schemeClr val="bg1"/>
                          </a:solidFill>
                          <a:latin typeface="+mj-lt"/>
                        </a:rPr>
                        <a:t>(n=5)</a:t>
                      </a:r>
                      <a:endParaRPr lang="en-US" sz="2800" b="1" i="0" strike="noStrike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102870" marR="102870" marT="27432" marB="2743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strike="noStrike" kern="1200" dirty="0">
                          <a:solidFill>
                            <a:schemeClr val="bg1"/>
                          </a:solidFill>
                          <a:latin typeface="+mj-lt"/>
                        </a:rPr>
                        <a:t>30 mg/kg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strike="noStrike" kern="1200" dirty="0">
                          <a:solidFill>
                            <a:schemeClr val="bg1"/>
                          </a:solidFill>
                          <a:latin typeface="+mj-lt"/>
                        </a:rPr>
                        <a:t>(n=4)</a:t>
                      </a:r>
                      <a:r>
                        <a:rPr lang="en-US" sz="2800" b="1" strike="noStrike" kern="1200" baseline="0" dirty="0">
                          <a:solidFill>
                            <a:schemeClr val="bg1"/>
                          </a:solidFill>
                          <a:latin typeface="+mj-lt"/>
                        </a:rPr>
                        <a:t>*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strike="noStrike" kern="120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US" sz="2800" b="0" strike="noStrike" kern="1200" dirty="0">
                          <a:solidFill>
                            <a:schemeClr val="bg1"/>
                          </a:solidFill>
                          <a:latin typeface="+mj-lt"/>
                        </a:rPr>
                        <a:t>(biopsy set)</a:t>
                      </a:r>
                      <a:endParaRPr lang="en-US" sz="2800" b="0" i="0" strike="noStrike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102870" marR="102870" marT="27432" marB="2743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strike="noStrike" kern="1200" dirty="0">
                          <a:solidFill>
                            <a:schemeClr val="bg1"/>
                          </a:solidFill>
                          <a:latin typeface="+mj-lt"/>
                        </a:rPr>
                        <a:t>30 mg/kg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strike="noStrike" kern="1200" dirty="0">
                          <a:solidFill>
                            <a:schemeClr val="bg1"/>
                          </a:solidFill>
                          <a:latin typeface="+mj-lt"/>
                        </a:rPr>
                        <a:t>(n=7)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strike="noStrike" kern="1200" dirty="0">
                          <a:solidFill>
                            <a:schemeClr val="bg1"/>
                          </a:solidFill>
                          <a:latin typeface="+mj-lt"/>
                        </a:rPr>
                        <a:t>(safety set)</a:t>
                      </a:r>
                      <a:endParaRPr lang="en-US" sz="2800" b="0" i="0" strike="noStrike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102870" marR="102870" marT="27432" marB="2743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2800" b="1" strike="noStrike" kern="1200" dirty="0">
                          <a:solidFill>
                            <a:schemeClr val="bg1"/>
                          </a:solidFill>
                          <a:latin typeface="+mj-lt"/>
                        </a:rPr>
                        <a:t>Overall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endParaRPr lang="en-US" sz="2800" b="1" strike="noStrike" kern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ctr">
                        <a:lnSpc>
                          <a:spcPts val="1400"/>
                        </a:lnSpc>
                      </a:pPr>
                      <a:endParaRPr lang="en-US" sz="2800" b="1" strike="noStrike" kern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2800" b="1" strike="noStrike" kern="1200" dirty="0">
                          <a:solidFill>
                            <a:schemeClr val="bg1"/>
                          </a:solidFill>
                          <a:latin typeface="+mj-lt"/>
                        </a:rPr>
                        <a:t>(n=18)</a:t>
                      </a:r>
                      <a:r>
                        <a:rPr lang="en-US" sz="2800" b="1" strike="noStrike" kern="1200" baseline="0" dirty="0">
                          <a:solidFill>
                            <a:schemeClr val="bg1"/>
                          </a:solidFill>
                          <a:latin typeface="+mj-lt"/>
                        </a:rPr>
                        <a:t>*</a:t>
                      </a:r>
                      <a:endParaRPr lang="en-US" sz="2800" b="1" i="0" strike="noStrike" kern="1200" baseline="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102870" marR="102870" marT="27432" marB="2743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75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>
                          <a:solidFill>
                            <a:schemeClr val="tx1"/>
                          </a:solidFill>
                          <a:latin typeface="+mj-lt"/>
                        </a:rPr>
                        <a:t>Mean (range)</a:t>
                      </a:r>
                      <a:r>
                        <a:rPr lang="en-US" sz="2800" b="1" kern="12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a</a:t>
                      </a:r>
                      <a:r>
                        <a:rPr lang="en-US" sz="2800" b="1" kern="1200" dirty="0">
                          <a:solidFill>
                            <a:schemeClr val="tx1"/>
                          </a:solidFill>
                          <a:latin typeface="+mj-lt"/>
                        </a:rPr>
                        <a:t>ge, </a:t>
                      </a:r>
                      <a:r>
                        <a:rPr lang="en-US" sz="2800" b="0" kern="1200" dirty="0">
                          <a:solidFill>
                            <a:schemeClr val="tx1"/>
                          </a:solidFill>
                          <a:latin typeface="+mj-lt"/>
                        </a:rPr>
                        <a:t>years</a:t>
                      </a:r>
                      <a:endParaRPr lang="en-US" sz="280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102870" marR="102870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>
                          <a:solidFill>
                            <a:schemeClr val="tx1"/>
                          </a:solidFill>
                          <a:latin typeface="+mj-lt"/>
                        </a:rPr>
                        <a:t>11.7 </a:t>
                      </a:r>
                      <a:br>
                        <a:rPr lang="en-US" sz="2800" b="0" kern="1200">
                          <a:solidFill>
                            <a:schemeClr val="tx1"/>
                          </a:solidFill>
                          <a:latin typeface="+mj-lt"/>
                        </a:rPr>
                      </a:br>
                      <a:r>
                        <a:rPr lang="en-US" sz="2800" b="0" kern="1200">
                          <a:solidFill>
                            <a:schemeClr val="tx1"/>
                          </a:solidFill>
                          <a:latin typeface="+mj-lt"/>
                        </a:rPr>
                        <a:t>(11</a:t>
                      </a:r>
                      <a:r>
                        <a:rPr kumimoji="0" lang="en-US" sz="2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</a:rPr>
                        <a:t>–12</a:t>
                      </a:r>
                      <a:r>
                        <a:rPr lang="en-US" sz="2800" b="0" kern="1200">
                          <a:solidFill>
                            <a:schemeClr val="tx1"/>
                          </a:solidFill>
                          <a:latin typeface="+mj-lt"/>
                        </a:rPr>
                        <a:t>)</a:t>
                      </a:r>
                      <a:endParaRPr lang="en-US" sz="28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02870" marR="102870" marT="27432" marB="2743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kern="1200" dirty="0">
                          <a:solidFill>
                            <a:schemeClr val="tx1"/>
                          </a:solidFill>
                          <a:latin typeface="+mj-lt"/>
                        </a:rPr>
                        <a:t>13.3 </a:t>
                      </a:r>
                      <a:br>
                        <a:rPr lang="en-US" sz="2800" b="0" kern="1200" dirty="0">
                          <a:solidFill>
                            <a:schemeClr val="tx1"/>
                          </a:solidFill>
                          <a:latin typeface="+mj-lt"/>
                        </a:rPr>
                      </a:br>
                      <a:r>
                        <a:rPr lang="en-US" sz="2800" b="0" kern="1200" dirty="0">
                          <a:solidFill>
                            <a:schemeClr val="tx1"/>
                          </a:solidFill>
                          <a:latin typeface="+mj-lt"/>
                        </a:rPr>
                        <a:t>(10</a:t>
                      </a:r>
                      <a:r>
                        <a:rPr kumimoji="0" lang="en-US" sz="2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</a:rPr>
                        <a:t>–18</a:t>
                      </a:r>
                      <a:r>
                        <a:rPr lang="en-US" sz="2800" b="0" kern="1200" dirty="0">
                          <a:solidFill>
                            <a:schemeClr val="tx1"/>
                          </a:solidFill>
                          <a:latin typeface="+mj-lt"/>
                        </a:rPr>
                        <a:t>)</a:t>
                      </a:r>
                      <a:endParaRPr lang="en-US" sz="28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102870" marR="102870" marT="27432" marB="2743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kern="1200">
                          <a:solidFill>
                            <a:schemeClr val="tx1"/>
                          </a:solidFill>
                          <a:latin typeface="+mj-lt"/>
                        </a:rPr>
                        <a:t>9.8 </a:t>
                      </a:r>
                      <a:br>
                        <a:rPr lang="en-US" sz="2800" b="0" kern="1200">
                          <a:solidFill>
                            <a:schemeClr val="tx1"/>
                          </a:solidFill>
                          <a:latin typeface="+mj-lt"/>
                        </a:rPr>
                      </a:br>
                      <a:r>
                        <a:rPr lang="en-US" sz="2800" b="0" kern="1200">
                          <a:solidFill>
                            <a:schemeClr val="tx1"/>
                          </a:solidFill>
                          <a:latin typeface="+mj-lt"/>
                        </a:rPr>
                        <a:t>(8</a:t>
                      </a:r>
                      <a:r>
                        <a:rPr kumimoji="0" lang="en-US" sz="2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</a:rPr>
                        <a:t>–11</a:t>
                      </a:r>
                      <a:r>
                        <a:rPr lang="en-US" sz="2800" b="0" kern="1200">
                          <a:solidFill>
                            <a:schemeClr val="tx1"/>
                          </a:solidFill>
                          <a:latin typeface="+mj-lt"/>
                        </a:rPr>
                        <a:t>)</a:t>
                      </a:r>
                      <a:endParaRPr lang="en-US" sz="2800" b="0" kern="120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102870" marR="102870" marT="27432" marB="2743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2800" b="0" kern="1200">
                          <a:solidFill>
                            <a:schemeClr val="tx1"/>
                          </a:solidFill>
                          <a:latin typeface="+mj-lt"/>
                        </a:rPr>
                        <a:t>14.0 </a:t>
                      </a:r>
                      <a:br>
                        <a:rPr lang="en-US" sz="2800" b="0" kern="1200">
                          <a:solidFill>
                            <a:schemeClr val="tx1"/>
                          </a:solidFill>
                          <a:latin typeface="+mj-lt"/>
                        </a:rPr>
                      </a:br>
                      <a:r>
                        <a:rPr lang="en-US" sz="2800" b="0" kern="1200">
                          <a:solidFill>
                            <a:schemeClr val="tx1"/>
                          </a:solidFill>
                          <a:latin typeface="+mj-lt"/>
                        </a:rPr>
                        <a:t>(7</a:t>
                      </a:r>
                      <a:r>
                        <a:rPr kumimoji="0" lang="en-US" sz="2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</a:rPr>
                        <a:t>–18</a:t>
                      </a:r>
                      <a:r>
                        <a:rPr lang="en-US" sz="2800" b="0" kern="1200">
                          <a:solidFill>
                            <a:schemeClr val="tx1"/>
                          </a:solidFill>
                          <a:latin typeface="+mj-lt"/>
                        </a:rPr>
                        <a:t>)</a:t>
                      </a:r>
                      <a:endParaRPr lang="en-US" sz="2800" b="0" kern="120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102870" marR="102870" marT="27432" marB="2743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>
                          <a:solidFill>
                            <a:schemeClr val="tx1"/>
                          </a:solidFill>
                          <a:latin typeface="+mj-lt"/>
                        </a:rPr>
                        <a:t>13.4 </a:t>
                      </a:r>
                      <a:br>
                        <a:rPr lang="en-US" sz="2800" b="0">
                          <a:solidFill>
                            <a:schemeClr val="tx1"/>
                          </a:solidFill>
                          <a:latin typeface="+mj-lt"/>
                        </a:rPr>
                      </a:br>
                      <a:r>
                        <a:rPr lang="en-US" sz="2800" b="0">
                          <a:solidFill>
                            <a:schemeClr val="tx1"/>
                          </a:solidFill>
                          <a:latin typeface="+mj-lt"/>
                        </a:rPr>
                        <a:t>(7</a:t>
                      </a:r>
                      <a:r>
                        <a:rPr kumimoji="0" lang="en-US" sz="2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</a:rPr>
                        <a:t>–</a:t>
                      </a:r>
                      <a:r>
                        <a:rPr lang="en-US" sz="2800" b="0">
                          <a:solidFill>
                            <a:schemeClr val="tx1"/>
                          </a:solidFill>
                          <a:latin typeface="+mj-lt"/>
                        </a:rPr>
                        <a:t>18)</a:t>
                      </a:r>
                      <a:endParaRPr lang="en-US" sz="2800" b="0">
                        <a:solidFill>
                          <a:schemeClr val="tx1"/>
                        </a:solidFill>
                        <a:latin typeface="+mj-lt"/>
                        <a:cs typeface="Arial"/>
                      </a:endParaRPr>
                    </a:p>
                  </a:txBody>
                  <a:tcPr marL="102870" marR="102870" marT="27432" marB="2743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+mj-lt"/>
                        </a:rPr>
                        <a:t>12.1 </a:t>
                      </a:r>
                      <a:br>
                        <a:rPr lang="en-US" sz="2800" b="0" dirty="0">
                          <a:solidFill>
                            <a:schemeClr val="tx1"/>
                          </a:solidFill>
                          <a:latin typeface="+mj-lt"/>
                        </a:rPr>
                      </a:br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+mj-lt"/>
                        </a:rPr>
                        <a:t>(7–18)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+mj-lt"/>
                        <a:cs typeface="Arial"/>
                      </a:endParaRPr>
                    </a:p>
                  </a:txBody>
                  <a:tcPr marL="102870" marR="102870" marT="27432" marB="2743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685615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>
                          <a:solidFill>
                            <a:schemeClr val="tx1"/>
                          </a:solidFill>
                          <a:latin typeface="+mj-lt"/>
                        </a:rPr>
                        <a:t>Ambulatory status</a:t>
                      </a:r>
                      <a:endParaRPr lang="en-US" sz="2800" b="1" i="0" strike="sngStrike" kern="120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102870" marR="102870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>
                          <a:solidFill>
                            <a:schemeClr val="tx1"/>
                          </a:solidFill>
                          <a:latin typeface="+mj-lt"/>
                        </a:rPr>
                        <a:t>1A+2N</a:t>
                      </a:r>
                      <a:endParaRPr lang="en-US" sz="2800" b="0" kern="120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102870" marR="102870" marT="27432" marB="274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kern="1200">
                          <a:solidFill>
                            <a:schemeClr val="tx1"/>
                          </a:solidFill>
                          <a:latin typeface="+mj-lt"/>
                        </a:rPr>
                        <a:t>2A+1N</a:t>
                      </a:r>
                      <a:endParaRPr lang="en-US" sz="2800" b="0" kern="120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102870" marR="102870" marT="27432" marB="274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>
                          <a:solidFill>
                            <a:schemeClr val="tx1"/>
                          </a:solidFill>
                          <a:latin typeface="+mj-lt"/>
                        </a:rPr>
                        <a:t>4A+1N</a:t>
                      </a:r>
                      <a:endParaRPr lang="en-US" sz="2800" b="0">
                        <a:solidFill>
                          <a:schemeClr val="tx1"/>
                        </a:solidFill>
                        <a:latin typeface="+mj-lt"/>
                        <a:cs typeface="Arial"/>
                      </a:endParaRPr>
                    </a:p>
                  </a:txBody>
                  <a:tcPr marL="102870" marR="102870" marT="27432" marB="274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>
                          <a:solidFill>
                            <a:schemeClr val="tx1"/>
                          </a:solidFill>
                          <a:latin typeface="+mj-lt"/>
                        </a:rPr>
                        <a:t>3A+1N</a:t>
                      </a:r>
                      <a:endParaRPr lang="en-US" sz="2800" b="0">
                        <a:solidFill>
                          <a:schemeClr val="tx1"/>
                        </a:solidFill>
                        <a:latin typeface="+mj-lt"/>
                        <a:cs typeface="Arial"/>
                      </a:endParaRPr>
                    </a:p>
                  </a:txBody>
                  <a:tcPr marL="102870" marR="102870" marT="27432" marB="274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>
                          <a:solidFill>
                            <a:schemeClr val="tx1"/>
                          </a:solidFill>
                          <a:latin typeface="+mj-lt"/>
                        </a:rPr>
                        <a:t>4A+3N</a:t>
                      </a:r>
                      <a:endParaRPr lang="en-US" sz="2800" b="0">
                        <a:solidFill>
                          <a:schemeClr val="tx1"/>
                        </a:solidFill>
                        <a:latin typeface="+mj-lt"/>
                        <a:cs typeface="Arial"/>
                      </a:endParaRPr>
                    </a:p>
                  </a:txBody>
                  <a:tcPr marL="102870" marR="102870" marT="27432" marB="274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+mj-lt"/>
                        </a:rPr>
                        <a:t>11A+7N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+mj-lt"/>
                        <a:cs typeface="Arial"/>
                      </a:endParaRPr>
                    </a:p>
                  </a:txBody>
                  <a:tcPr marL="102870" marR="102870" marT="27432" marB="2743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486394"/>
                  </a:ext>
                </a:extLst>
              </a:tr>
              <a:tr h="10575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>
                          <a:solidFill>
                            <a:schemeClr val="tx1"/>
                          </a:solidFill>
                          <a:latin typeface="+mj-lt"/>
                        </a:rPr>
                        <a:t>Mean (range)</a:t>
                      </a:r>
                      <a:r>
                        <a:rPr lang="en-US" sz="2800" b="1" kern="1200" baseline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800" b="1" kern="1200">
                          <a:solidFill>
                            <a:schemeClr val="tx1"/>
                          </a:solidFill>
                          <a:latin typeface="+mj-lt"/>
                        </a:rPr>
                        <a:t>BMI, </a:t>
                      </a:r>
                      <a:r>
                        <a:rPr lang="en-US" sz="2800" b="0" kern="1200">
                          <a:solidFill>
                            <a:schemeClr val="tx1"/>
                          </a:solidFill>
                          <a:latin typeface="+mj-lt"/>
                        </a:rPr>
                        <a:t>kg/m</a:t>
                      </a:r>
                      <a:r>
                        <a:rPr lang="en-US" sz="2800" b="0" kern="1200" baseline="3000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en-US" sz="2800" b="0" i="0" kern="1200" baseline="3000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102870" marR="102870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kern="1200" baseline="0">
                          <a:solidFill>
                            <a:schemeClr val="tx1"/>
                          </a:solidFill>
                          <a:latin typeface="+mj-lt"/>
                        </a:rPr>
                        <a:t>29.5</a:t>
                      </a:r>
                    </a:p>
                    <a:p>
                      <a:pPr algn="ctr"/>
                      <a:r>
                        <a:rPr lang="en-US" sz="2800" b="0" kern="1200" baseline="0">
                          <a:solidFill>
                            <a:schemeClr val="tx1"/>
                          </a:solidFill>
                          <a:latin typeface="+mj-lt"/>
                        </a:rPr>
                        <a:t>(24–36)</a:t>
                      </a:r>
                      <a:endParaRPr lang="en-US" sz="2800" b="0" kern="1200" baseline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102870" marR="102870" marT="27432" marB="2743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kern="1200" baseline="0" dirty="0">
                          <a:solidFill>
                            <a:schemeClr val="tx1"/>
                          </a:solidFill>
                          <a:latin typeface="+mj-lt"/>
                        </a:rPr>
                        <a:t>22.1</a:t>
                      </a:r>
                    </a:p>
                    <a:p>
                      <a:pPr algn="ctr"/>
                      <a:r>
                        <a:rPr lang="en-US" sz="2800" b="0" kern="1200" baseline="0" dirty="0">
                          <a:solidFill>
                            <a:schemeClr val="tx1"/>
                          </a:solidFill>
                          <a:latin typeface="+mj-lt"/>
                        </a:rPr>
                        <a:t>(17–32)</a:t>
                      </a:r>
                      <a:endParaRPr lang="en-US" sz="28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102870" marR="102870" marT="27432" marB="2743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17.7</a:t>
                      </a:r>
                    </a:p>
                    <a:p>
                      <a:pPr algn="ctr"/>
                      <a:r>
                        <a:rPr lang="en-US" sz="2800" b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(13</a:t>
                      </a:r>
                      <a:r>
                        <a:rPr lang="en-US" sz="2800" b="0" kern="1200" baseline="0">
                          <a:solidFill>
                            <a:schemeClr val="tx1"/>
                          </a:solidFill>
                          <a:latin typeface="+mj-lt"/>
                        </a:rPr>
                        <a:t>–</a:t>
                      </a:r>
                      <a:r>
                        <a:rPr lang="en-US" sz="2800" b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27)</a:t>
                      </a:r>
                      <a:endParaRPr lang="en-US" sz="2800" b="0" u="none" strike="noStrike" kern="1200" baseline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102870" marR="102870" marT="27432" marB="2743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22.6 </a:t>
                      </a:r>
                    </a:p>
                    <a:p>
                      <a:pPr algn="ctr"/>
                      <a:r>
                        <a:rPr lang="en-US" sz="2800" b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(17</a:t>
                      </a:r>
                      <a:r>
                        <a:rPr lang="en-US" sz="2800" b="0" kern="1200" baseline="0">
                          <a:solidFill>
                            <a:schemeClr val="tx1"/>
                          </a:solidFill>
                          <a:latin typeface="+mj-lt"/>
                        </a:rPr>
                        <a:t>–</a:t>
                      </a:r>
                      <a:r>
                        <a:rPr lang="en-US" sz="2800" b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26)</a:t>
                      </a:r>
                      <a:endParaRPr lang="en-US" sz="2800" b="0" u="none" strike="noStrike" kern="1200" baseline="0">
                        <a:solidFill>
                          <a:schemeClr val="tx1"/>
                        </a:solidFill>
                        <a:effectLst/>
                        <a:latin typeface="+mj-lt"/>
                        <a:cs typeface="Arial"/>
                      </a:endParaRPr>
                    </a:p>
                  </a:txBody>
                  <a:tcPr marL="102870" marR="102870" marT="27432" marB="2743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23.4 </a:t>
                      </a:r>
                    </a:p>
                    <a:p>
                      <a:pPr algn="ctr"/>
                      <a:r>
                        <a:rPr lang="en-US" sz="2800" b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(17</a:t>
                      </a:r>
                      <a:r>
                        <a:rPr lang="en-US" sz="2800" b="0" kern="1200" baseline="0">
                          <a:solidFill>
                            <a:schemeClr val="tx1"/>
                          </a:solidFill>
                          <a:latin typeface="+mj-lt"/>
                        </a:rPr>
                        <a:t>–</a:t>
                      </a:r>
                      <a:r>
                        <a:rPr lang="en-US" sz="2800" b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29)</a:t>
                      </a:r>
                      <a:endParaRPr lang="en-US" sz="2800" b="0" u="none" strike="noStrike" kern="1200" baseline="0">
                        <a:solidFill>
                          <a:schemeClr val="tx1"/>
                        </a:solidFill>
                        <a:effectLst/>
                        <a:latin typeface="+mj-lt"/>
                        <a:cs typeface="Arial"/>
                      </a:endParaRPr>
                    </a:p>
                  </a:txBody>
                  <a:tcPr marL="102870" marR="102870" marT="27432" marB="2743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22.6 </a:t>
                      </a:r>
                    </a:p>
                    <a:p>
                      <a:pPr algn="ctr"/>
                      <a:r>
                        <a:rPr lang="en-US" sz="280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(13</a:t>
                      </a:r>
                      <a:r>
                        <a:rPr lang="en-US" sz="2800" b="0" kern="1200" baseline="0" dirty="0">
                          <a:solidFill>
                            <a:schemeClr val="tx1"/>
                          </a:solidFill>
                          <a:latin typeface="+mj-lt"/>
                        </a:rPr>
                        <a:t>–</a:t>
                      </a:r>
                      <a:r>
                        <a:rPr lang="en-US" sz="280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36)</a:t>
                      </a:r>
                      <a:endParaRPr lang="en-US" sz="2800" b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cs typeface="Arial"/>
                      </a:endParaRPr>
                    </a:p>
                  </a:txBody>
                  <a:tcPr marL="102870" marR="102870" marT="27432" marB="2743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652336"/>
                  </a:ext>
                </a:extLst>
              </a:tr>
              <a:tr h="10575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baseline="0">
                          <a:solidFill>
                            <a:schemeClr val="tx1"/>
                          </a:solidFill>
                          <a:latin typeface="+mj-lt"/>
                        </a:rPr>
                        <a:t>Mean (range) time since DMD diagnosis, </a:t>
                      </a:r>
                      <a:r>
                        <a:rPr lang="en-US" sz="2800" b="0" kern="1200" baseline="0">
                          <a:solidFill>
                            <a:schemeClr val="tx1"/>
                          </a:solidFill>
                          <a:latin typeface="+mj-lt"/>
                        </a:rPr>
                        <a:t>months</a:t>
                      </a:r>
                      <a:endParaRPr lang="en-US" sz="2800" b="0" i="0" kern="1200" baseline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102870" marR="102870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kern="1200" baseline="0">
                          <a:solidFill>
                            <a:schemeClr val="tx1"/>
                          </a:solidFill>
                          <a:latin typeface="+mj-lt"/>
                        </a:rPr>
                        <a:t>47.0</a:t>
                      </a:r>
                    </a:p>
                    <a:p>
                      <a:pPr algn="ctr"/>
                      <a:r>
                        <a:rPr lang="en-US" sz="2800" b="0" kern="1200" baseline="0">
                          <a:solidFill>
                            <a:schemeClr val="tx1"/>
                          </a:solidFill>
                          <a:latin typeface="+mj-lt"/>
                        </a:rPr>
                        <a:t>(42–51)</a:t>
                      </a:r>
                      <a:endParaRPr lang="en-US" sz="2800" b="0" kern="1200" baseline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102870" marR="102870" marT="27432" marB="274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kern="1200" baseline="0">
                          <a:solidFill>
                            <a:schemeClr val="tx1"/>
                          </a:solidFill>
                          <a:latin typeface="+mj-lt"/>
                        </a:rPr>
                        <a:t>104.9</a:t>
                      </a:r>
                    </a:p>
                    <a:p>
                      <a:pPr algn="ctr"/>
                      <a:r>
                        <a:rPr lang="en-US" sz="2800" b="0" kern="1200" baseline="0">
                          <a:solidFill>
                            <a:schemeClr val="tx1"/>
                          </a:solidFill>
                          <a:latin typeface="+mj-lt"/>
                        </a:rPr>
                        <a:t>(80–118)</a:t>
                      </a:r>
                      <a:endParaRPr lang="en-US" sz="2800" b="0">
                        <a:solidFill>
                          <a:schemeClr val="tx1"/>
                        </a:solidFill>
                        <a:latin typeface="+mj-lt"/>
                        <a:cs typeface="Arial"/>
                      </a:endParaRPr>
                    </a:p>
                  </a:txBody>
                  <a:tcPr marL="102870" marR="102870" marT="27432" marB="274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67.9 </a:t>
                      </a:r>
                    </a:p>
                    <a:p>
                      <a:pPr algn="ctr"/>
                      <a:r>
                        <a:rPr lang="en-US" sz="2800" b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(19</a:t>
                      </a:r>
                      <a:r>
                        <a:rPr lang="en-US" sz="2800" b="0" kern="1200" baseline="0">
                          <a:solidFill>
                            <a:schemeClr val="tx1"/>
                          </a:solidFill>
                          <a:latin typeface="+mj-lt"/>
                        </a:rPr>
                        <a:t>–</a:t>
                      </a:r>
                      <a:r>
                        <a:rPr lang="en-US" sz="2800" b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121)</a:t>
                      </a:r>
                      <a:endParaRPr lang="en-US" sz="2800" b="0" u="none" strike="noStrike" kern="1200" baseline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102870" marR="102870" marT="27432" marB="274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134.2</a:t>
                      </a:r>
                    </a:p>
                    <a:p>
                      <a:pPr algn="ctr"/>
                      <a:r>
                        <a:rPr lang="en-US" sz="2800" b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(81</a:t>
                      </a:r>
                      <a:r>
                        <a:rPr lang="en-US" sz="2800" b="0" kern="1200" baseline="0">
                          <a:solidFill>
                            <a:schemeClr val="tx1"/>
                          </a:solidFill>
                          <a:latin typeface="+mj-lt"/>
                        </a:rPr>
                        <a:t>–</a:t>
                      </a:r>
                      <a:r>
                        <a:rPr lang="en-US" sz="2800" b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190)</a:t>
                      </a:r>
                      <a:endParaRPr lang="en-US" sz="2800" b="0" u="none" strike="noStrike" kern="1200" baseline="0">
                        <a:solidFill>
                          <a:schemeClr val="tx1"/>
                        </a:solidFill>
                        <a:effectLst/>
                        <a:latin typeface="+mj-lt"/>
                        <a:cs typeface="Arial"/>
                      </a:endParaRPr>
                    </a:p>
                  </a:txBody>
                  <a:tcPr marL="102870" marR="102870" marT="27432" marB="274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123.9</a:t>
                      </a:r>
                    </a:p>
                    <a:p>
                      <a:pPr algn="ctr"/>
                      <a:r>
                        <a:rPr lang="en-US" sz="2800" b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(59</a:t>
                      </a:r>
                      <a:r>
                        <a:rPr lang="en-US" sz="2800" b="0" kern="1200" baseline="0">
                          <a:solidFill>
                            <a:schemeClr val="tx1"/>
                          </a:solidFill>
                          <a:latin typeface="+mj-lt"/>
                        </a:rPr>
                        <a:t>–</a:t>
                      </a:r>
                      <a:r>
                        <a:rPr lang="en-US" sz="2800" b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190)</a:t>
                      </a:r>
                      <a:endParaRPr lang="en-US" sz="2800" b="0" u="none" strike="noStrike" kern="1200" baseline="0">
                        <a:solidFill>
                          <a:schemeClr val="tx1"/>
                        </a:solidFill>
                        <a:effectLst/>
                        <a:latin typeface="+mj-lt"/>
                        <a:cs typeface="Arial"/>
                      </a:endParaRPr>
                    </a:p>
                  </a:txBody>
                  <a:tcPr marL="102870" marR="102870" marT="27432" marB="274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92.4</a:t>
                      </a:r>
                    </a:p>
                    <a:p>
                      <a:pPr algn="ctr"/>
                      <a:r>
                        <a:rPr lang="en-US" sz="280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(19</a:t>
                      </a:r>
                      <a:r>
                        <a:rPr lang="en-US" sz="2800" b="0" kern="1200" baseline="0" dirty="0">
                          <a:solidFill>
                            <a:schemeClr val="tx1"/>
                          </a:solidFill>
                          <a:latin typeface="+mj-lt"/>
                        </a:rPr>
                        <a:t>–</a:t>
                      </a:r>
                      <a:r>
                        <a:rPr lang="en-US" sz="280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190)</a:t>
                      </a:r>
                      <a:endParaRPr lang="en-US" sz="2800" b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cs typeface="Arial"/>
                      </a:endParaRPr>
                    </a:p>
                  </a:txBody>
                  <a:tcPr marL="102870" marR="102870" marT="27432" marB="2743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869800"/>
                  </a:ext>
                </a:extLst>
              </a:tr>
              <a:tr h="142114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200">
                          <a:solidFill>
                            <a:schemeClr val="tx1"/>
                          </a:solidFill>
                          <a:latin typeface="+mj-lt"/>
                        </a:rPr>
                        <a:t>Mean (</a:t>
                      </a:r>
                      <a:r>
                        <a:rPr lang="en-US" sz="2800" b="1" kern="1200" baseline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range</a:t>
                      </a:r>
                      <a:r>
                        <a:rPr lang="en-US" sz="2800" b="1" kern="1200">
                          <a:solidFill>
                            <a:schemeClr val="tx1"/>
                          </a:solidFill>
                          <a:latin typeface="+mj-lt"/>
                        </a:rPr>
                        <a:t>)</a:t>
                      </a:r>
                      <a:r>
                        <a:rPr lang="en-US" sz="2800" b="1" kern="1200" baseline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200" baseline="0">
                          <a:solidFill>
                            <a:schemeClr val="tx1"/>
                          </a:solidFill>
                          <a:latin typeface="+mj-lt"/>
                        </a:rPr>
                        <a:t>n</a:t>
                      </a:r>
                      <a:r>
                        <a:rPr lang="en-US" sz="2800" b="1" kern="1200">
                          <a:solidFill>
                            <a:schemeClr val="tx1"/>
                          </a:solidFill>
                          <a:latin typeface="+mj-lt"/>
                        </a:rPr>
                        <a:t>o. of infusions before biopsy</a:t>
                      </a:r>
                      <a:endParaRPr lang="en-US" sz="2800" b="1" i="0" kern="120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102870" marR="102870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 baseline="0">
                          <a:solidFill>
                            <a:schemeClr val="tx1"/>
                          </a:solidFill>
                          <a:latin typeface="+mj-lt"/>
                        </a:rPr>
                        <a:t>3.3 (3</a:t>
                      </a:r>
                      <a:r>
                        <a:rPr kumimoji="0" lang="en-US" sz="2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</a:rPr>
                        <a:t>–4</a:t>
                      </a:r>
                      <a:r>
                        <a:rPr lang="en-US" sz="2800" b="0" kern="1200" baseline="0">
                          <a:solidFill>
                            <a:schemeClr val="tx1"/>
                          </a:solidFill>
                          <a:latin typeface="+mj-lt"/>
                        </a:rPr>
                        <a:t>)</a:t>
                      </a:r>
                      <a:endParaRPr lang="en-US" sz="2800" b="0" kern="1200" baseline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102870" marR="102870" marT="27432" marB="27432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kern="1200" baseline="0">
                          <a:solidFill>
                            <a:schemeClr val="tx1"/>
                          </a:solidFill>
                          <a:latin typeface="+mj-lt"/>
                        </a:rPr>
                        <a:t>4.0 (4</a:t>
                      </a:r>
                      <a:r>
                        <a:rPr kumimoji="0" lang="en-US" sz="2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</a:rPr>
                        <a:t>–4)</a:t>
                      </a:r>
                      <a:endParaRPr lang="en-US" sz="2800" b="0" kern="1200" baseline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102870" marR="102870" marT="27432" marB="27432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4.3 (4</a:t>
                      </a:r>
                      <a:r>
                        <a:rPr kumimoji="0" lang="en-US" sz="2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</a:rPr>
                        <a:t>–</a:t>
                      </a:r>
                      <a:r>
                        <a:rPr lang="en-US" sz="280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5)</a:t>
                      </a:r>
                      <a:r>
                        <a:rPr lang="en-US" sz="2800" b="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†</a:t>
                      </a:r>
                      <a:endParaRPr lang="en-US" sz="2800" b="0" u="none" strike="noStrike" kern="1200" baseline="300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102870" marR="102870" marT="27432" marB="27432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 baseline="0">
                          <a:solidFill>
                            <a:schemeClr val="tx1"/>
                          </a:solidFill>
                          <a:latin typeface="+mj-lt"/>
                        </a:rPr>
                        <a:t>3.5 (3</a:t>
                      </a:r>
                      <a:r>
                        <a:rPr kumimoji="0" lang="en-US" sz="2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</a:rPr>
                        <a:t>–</a:t>
                      </a:r>
                      <a:r>
                        <a:rPr lang="en-US" sz="2800" b="0" kern="1200" baseline="0">
                          <a:solidFill>
                            <a:schemeClr val="tx1"/>
                          </a:solidFill>
                          <a:latin typeface="+mj-lt"/>
                        </a:rPr>
                        <a:t>5)</a:t>
                      </a:r>
                      <a:endParaRPr lang="en-US" sz="2800" b="0" kern="1200" baseline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102870" marR="102870" marT="27432" marB="27432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 baseline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  <a:endParaRPr lang="en-US" sz="2800" b="0" kern="1200" baseline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102870" marR="102870" marT="27432" marB="27432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 baseline="0" dirty="0">
                          <a:solidFill>
                            <a:schemeClr val="tx1"/>
                          </a:solidFill>
                          <a:latin typeface="+mj-lt"/>
                        </a:rPr>
                        <a:t>3.8 </a:t>
                      </a:r>
                      <a:r>
                        <a:rPr lang="en-US" sz="2800" b="0" strike="noStrike" kern="1200" baseline="0" dirty="0">
                          <a:solidFill>
                            <a:schemeClr val="tx1"/>
                          </a:solidFill>
                          <a:latin typeface="+mj-lt"/>
                        </a:rPr>
                        <a:t>(3</a:t>
                      </a:r>
                      <a:r>
                        <a:rPr lang="en-US" sz="2800" b="0" kern="1200" baseline="0" dirty="0">
                          <a:solidFill>
                            <a:schemeClr val="tx1"/>
                          </a:solidFill>
                          <a:latin typeface="+mj-lt"/>
                        </a:rPr>
                        <a:t>–</a:t>
                      </a:r>
                      <a:r>
                        <a:rPr lang="en-US" sz="2800" b="0" strike="noStrike" kern="1200" baseline="0" dirty="0">
                          <a:solidFill>
                            <a:schemeClr val="tx1"/>
                          </a:solidFill>
                          <a:latin typeface="+mj-lt"/>
                        </a:rPr>
                        <a:t>5)</a:t>
                      </a:r>
                      <a:r>
                        <a:rPr lang="en-US" sz="2800" b="0" strike="noStrike" kern="1200" baseline="30000" dirty="0">
                          <a:solidFill>
                            <a:schemeClr val="tx1"/>
                          </a:solidFill>
                          <a:latin typeface="+mj-lt"/>
                        </a:rPr>
                        <a:t>‡</a:t>
                      </a:r>
                      <a:endParaRPr lang="en-US" sz="2800" b="0" strike="noStrike" kern="1200" baseline="300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102870" marR="102870" marT="27432" marB="2743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51082"/>
                  </a:ext>
                </a:extLst>
              </a:tr>
            </a:tbl>
          </a:graphicData>
        </a:graphic>
      </p:graphicFrame>
      <p:sp>
        <p:nvSpPr>
          <p:cNvPr id="109" name="Rectangle 108">
            <a:extLst>
              <a:ext uri="{FF2B5EF4-FFF2-40B4-BE49-F238E27FC236}">
                <a16:creationId xmlns:a16="http://schemas.microsoft.com/office/drawing/2014/main" id="{AC9FC1A5-ED03-AB4F-81E1-A59C31BED58D}"/>
              </a:ext>
            </a:extLst>
          </p:cNvPr>
          <p:cNvSpPr/>
          <p:nvPr/>
        </p:nvSpPr>
        <p:spPr>
          <a:xfrm>
            <a:off x="21945600" y="5908360"/>
            <a:ext cx="18362242" cy="4629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B8E6D46F-DE3A-BB42-8CB2-910384AB5E9C}"/>
              </a:ext>
            </a:extLst>
          </p:cNvPr>
          <p:cNvGrpSpPr/>
          <p:nvPr/>
        </p:nvGrpSpPr>
        <p:grpSpPr>
          <a:xfrm>
            <a:off x="24565827" y="8371100"/>
            <a:ext cx="11076243" cy="1868583"/>
            <a:chOff x="2238486" y="3647007"/>
            <a:chExt cx="6811210" cy="669669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FDC5F86B-99D5-464C-90DA-31BECE9080E3}"/>
                </a:ext>
              </a:extLst>
            </p:cNvPr>
            <p:cNvSpPr txBox="1"/>
            <p:nvPr/>
          </p:nvSpPr>
          <p:spPr>
            <a:xfrm>
              <a:off x="7909071" y="4098302"/>
              <a:ext cx="804402" cy="171446"/>
            </a:xfrm>
            <a:prstGeom prst="rect">
              <a:avLst/>
            </a:prstGeom>
            <a:noFill/>
          </p:spPr>
          <p:txBody>
            <a:bodyPr wrap="none" lIns="54000" tIns="54000" rIns="54000" bIns="54000" rtlCol="0" anchor="ctr">
              <a:spAutoFit/>
            </a:bodyPr>
            <a:lstStyle/>
            <a:p>
              <a:pPr algn="ctr">
                <a:defRPr/>
              </a:pPr>
              <a:r>
                <a:rPr lang="en-GB" sz="2400" b="1" dirty="0">
                  <a:latin typeface="Calibri" panose="020F0502020204030204" pitchFamily="34" charset="0"/>
                  <a:cs typeface="Calibri" panose="020F0502020204030204" pitchFamily="34" charset="0"/>
                </a:rPr>
                <a:t>SRP-5051</a:t>
              </a:r>
            </a:p>
          </p:txBody>
        </p: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81A6900F-0E91-6644-8616-C77F0DB96D4E}"/>
                </a:ext>
              </a:extLst>
            </p:cNvPr>
            <p:cNvGrpSpPr/>
            <p:nvPr/>
          </p:nvGrpSpPr>
          <p:grpSpPr>
            <a:xfrm>
              <a:off x="7565797" y="3647007"/>
              <a:ext cx="1483899" cy="354311"/>
              <a:chOff x="1941794" y="2390153"/>
              <a:chExt cx="1185771" cy="238159"/>
            </a:xfrm>
          </p:grpSpPr>
          <p:sp>
            <p:nvSpPr>
              <p:cNvPr id="102" name="Flowchart: Direct Access Storage 138">
                <a:extLst>
                  <a:ext uri="{FF2B5EF4-FFF2-40B4-BE49-F238E27FC236}">
                    <a16:creationId xmlns:a16="http://schemas.microsoft.com/office/drawing/2014/main" id="{CDA2AD64-2494-4F4F-B935-A885E49F595F}"/>
                  </a:ext>
                </a:extLst>
              </p:cNvPr>
              <p:cNvSpPr/>
              <p:nvPr/>
            </p:nvSpPr>
            <p:spPr>
              <a:xfrm>
                <a:off x="1941794" y="2390153"/>
                <a:ext cx="504179" cy="216025"/>
              </a:xfrm>
              <a:prstGeom prst="flowChartMagneticDrum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 sz="240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3" name="Freeform: Shape 345">
                <a:extLst>
                  <a:ext uri="{FF2B5EF4-FFF2-40B4-BE49-F238E27FC236}">
                    <a16:creationId xmlns:a16="http://schemas.microsoft.com/office/drawing/2014/main" id="{027D2904-8DDA-1049-8FD0-7596FE8CB490}"/>
                  </a:ext>
                </a:extLst>
              </p:cNvPr>
              <p:cNvSpPr/>
              <p:nvPr/>
            </p:nvSpPr>
            <p:spPr>
              <a:xfrm rot="567583">
                <a:off x="2374837" y="2485309"/>
                <a:ext cx="325315" cy="43963"/>
              </a:xfrm>
              <a:custGeom>
                <a:avLst/>
                <a:gdLst>
                  <a:gd name="connsiteX0" fmla="*/ 0 w 325316"/>
                  <a:gd name="connsiteY0" fmla="*/ 43962 h 43962"/>
                  <a:gd name="connsiteX1" fmla="*/ 126023 w 325316"/>
                  <a:gd name="connsiteY1" fmla="*/ 8792 h 43962"/>
                  <a:gd name="connsiteX2" fmla="*/ 228600 w 325316"/>
                  <a:gd name="connsiteY2" fmla="*/ 38100 h 43962"/>
                  <a:gd name="connsiteX3" fmla="*/ 325316 w 325316"/>
                  <a:gd name="connsiteY3" fmla="*/ 0 h 43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5316" h="43962">
                    <a:moveTo>
                      <a:pt x="0" y="43962"/>
                    </a:moveTo>
                    <a:lnTo>
                      <a:pt x="126023" y="8792"/>
                    </a:lnTo>
                    <a:lnTo>
                      <a:pt x="228600" y="38100"/>
                    </a:lnTo>
                    <a:lnTo>
                      <a:pt x="325316" y="0"/>
                    </a:lnTo>
                  </a:path>
                </a:pathLst>
              </a:cu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 sz="240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4" name="Flowchart: Decision 140">
                <a:extLst>
                  <a:ext uri="{FF2B5EF4-FFF2-40B4-BE49-F238E27FC236}">
                    <a16:creationId xmlns:a16="http://schemas.microsoft.com/office/drawing/2014/main" id="{F8C185B7-AE24-0B41-963D-15405E804D9A}"/>
                  </a:ext>
                </a:extLst>
              </p:cNvPr>
              <p:cNvSpPr/>
              <p:nvPr/>
            </p:nvSpPr>
            <p:spPr>
              <a:xfrm>
                <a:off x="2623386" y="2392202"/>
                <a:ext cx="504179" cy="236110"/>
              </a:xfrm>
              <a:prstGeom prst="flowChartDecision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 sz="240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4325CA59-B4EF-274D-85C4-1040786D4C03}"/>
                </a:ext>
              </a:extLst>
            </p:cNvPr>
            <p:cNvSpPr txBox="1"/>
            <p:nvPr/>
          </p:nvSpPr>
          <p:spPr>
            <a:xfrm>
              <a:off x="2238486" y="4109168"/>
              <a:ext cx="2184728" cy="149715"/>
            </a:xfrm>
            <a:prstGeom prst="rect">
              <a:avLst/>
            </a:prstGeom>
            <a:noFill/>
          </p:spPr>
          <p:txBody>
            <a:bodyPr wrap="square" lIns="54000" tIns="54000" rIns="54000" bIns="54000" rtlCol="0" anchor="ctr">
              <a:spAutoFit/>
            </a:bodyPr>
            <a:lstStyle/>
            <a:p>
              <a:pPr algn="ctr">
                <a:defRPr/>
              </a:pPr>
              <a:r>
                <a:rPr lang="en-GB" sz="2400" b="1">
                  <a:latin typeface="Calibri" panose="020F0502020204030204" pitchFamily="34" charset="0"/>
                  <a:cs typeface="Calibri" panose="020F0502020204030204" pitchFamily="34" charset="0"/>
                </a:rPr>
                <a:t>PMO</a:t>
              </a:r>
            </a:p>
          </p:txBody>
        </p:sp>
        <p:sp>
          <p:nvSpPr>
            <p:cNvPr id="94" name="Flowchart: Direct Access Storage 144">
              <a:extLst>
                <a:ext uri="{FF2B5EF4-FFF2-40B4-BE49-F238E27FC236}">
                  <a16:creationId xmlns:a16="http://schemas.microsoft.com/office/drawing/2014/main" id="{FADCE627-03C1-9040-9512-8FFF6BB10079}"/>
                </a:ext>
              </a:extLst>
            </p:cNvPr>
            <p:cNvSpPr/>
            <p:nvPr/>
          </p:nvSpPr>
          <p:spPr>
            <a:xfrm>
              <a:off x="3015382" y="3647020"/>
              <a:ext cx="630941" cy="321382"/>
            </a:xfrm>
            <a:prstGeom prst="flowChartMagneticDrum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A9F95380-EF4F-0F45-B72A-BF72F405F47F}"/>
                </a:ext>
              </a:extLst>
            </p:cNvPr>
            <p:cNvSpPr txBox="1"/>
            <p:nvPr/>
          </p:nvSpPr>
          <p:spPr>
            <a:xfrm>
              <a:off x="4929439" y="4051375"/>
              <a:ext cx="1373849" cy="265301"/>
            </a:xfrm>
            <a:prstGeom prst="rect">
              <a:avLst/>
            </a:prstGeom>
            <a:noFill/>
          </p:spPr>
          <p:txBody>
            <a:bodyPr wrap="none" lIns="54000" tIns="54000" rIns="54000" bIns="54000" rtlCol="0" anchor="ctr">
              <a:spAutoFit/>
            </a:bodyPr>
            <a:lstStyle/>
            <a:p>
              <a:pPr algn="ctr">
                <a:defRPr/>
              </a:pPr>
              <a:r>
                <a:rPr lang="en-GB" sz="2400" b="1" dirty="0">
                  <a:latin typeface="Calibri" panose="020F0502020204030204" pitchFamily="34" charset="0"/>
                  <a:cs typeface="Calibri" panose="020F0502020204030204" pitchFamily="34" charset="0"/>
                </a:rPr>
                <a:t>Cell-penetrating </a:t>
              </a:r>
            </a:p>
            <a:p>
              <a:pPr algn="ctr">
                <a:defRPr/>
              </a:pPr>
              <a:r>
                <a:rPr lang="en-GB" sz="2400" b="1" dirty="0">
                  <a:latin typeface="Calibri" panose="020F0502020204030204" pitchFamily="34" charset="0"/>
                  <a:cs typeface="Calibri" panose="020F0502020204030204" pitchFamily="34" charset="0"/>
                </a:rPr>
                <a:t>peptide</a:t>
              </a:r>
            </a:p>
          </p:txBody>
        </p: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84E64CAF-99B1-5847-9CEA-6344252A09B8}"/>
                </a:ext>
              </a:extLst>
            </p:cNvPr>
            <p:cNvGrpSpPr/>
            <p:nvPr/>
          </p:nvGrpSpPr>
          <p:grpSpPr>
            <a:xfrm>
              <a:off x="5026126" y="3650049"/>
              <a:ext cx="941991" cy="351262"/>
              <a:chOff x="1919480" y="2392202"/>
              <a:chExt cx="752733" cy="236110"/>
            </a:xfrm>
          </p:grpSpPr>
          <p:sp>
            <p:nvSpPr>
              <p:cNvPr id="100" name="Freeform: Shape 345">
                <a:extLst>
                  <a:ext uri="{FF2B5EF4-FFF2-40B4-BE49-F238E27FC236}">
                    <a16:creationId xmlns:a16="http://schemas.microsoft.com/office/drawing/2014/main" id="{C1A45297-C169-2149-88F9-8FC9EEEB10F3}"/>
                  </a:ext>
                </a:extLst>
              </p:cNvPr>
              <p:cNvSpPr/>
              <p:nvPr/>
            </p:nvSpPr>
            <p:spPr>
              <a:xfrm rot="567583">
                <a:off x="1919480" y="2485309"/>
                <a:ext cx="325315" cy="43963"/>
              </a:xfrm>
              <a:custGeom>
                <a:avLst/>
                <a:gdLst>
                  <a:gd name="connsiteX0" fmla="*/ 0 w 325316"/>
                  <a:gd name="connsiteY0" fmla="*/ 43962 h 43962"/>
                  <a:gd name="connsiteX1" fmla="*/ 126023 w 325316"/>
                  <a:gd name="connsiteY1" fmla="*/ 8792 h 43962"/>
                  <a:gd name="connsiteX2" fmla="*/ 228600 w 325316"/>
                  <a:gd name="connsiteY2" fmla="*/ 38100 h 43962"/>
                  <a:gd name="connsiteX3" fmla="*/ 325316 w 325316"/>
                  <a:gd name="connsiteY3" fmla="*/ 0 h 43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5316" h="43962">
                    <a:moveTo>
                      <a:pt x="0" y="43962"/>
                    </a:moveTo>
                    <a:lnTo>
                      <a:pt x="126023" y="8792"/>
                    </a:lnTo>
                    <a:lnTo>
                      <a:pt x="228600" y="38100"/>
                    </a:lnTo>
                    <a:lnTo>
                      <a:pt x="325316" y="0"/>
                    </a:lnTo>
                  </a:path>
                </a:pathLst>
              </a:cu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 sz="240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1" name="Flowchart: Decision 152">
                <a:extLst>
                  <a:ext uri="{FF2B5EF4-FFF2-40B4-BE49-F238E27FC236}">
                    <a16:creationId xmlns:a16="http://schemas.microsoft.com/office/drawing/2014/main" id="{CBAE2D82-4357-5A4A-9DF3-926C34F2A733}"/>
                  </a:ext>
                </a:extLst>
              </p:cNvPr>
              <p:cNvSpPr/>
              <p:nvPr/>
            </p:nvSpPr>
            <p:spPr>
              <a:xfrm>
                <a:off x="2168034" y="2392202"/>
                <a:ext cx="504179" cy="236110"/>
              </a:xfrm>
              <a:prstGeom prst="flowChartDecision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 sz="240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720089D6-6812-6E42-B68D-397B1A064C1C}"/>
                </a:ext>
              </a:extLst>
            </p:cNvPr>
            <p:cNvSpPr txBox="1"/>
            <p:nvPr/>
          </p:nvSpPr>
          <p:spPr>
            <a:xfrm>
              <a:off x="4229039" y="3716350"/>
              <a:ext cx="410817" cy="231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3600" b="1" dirty="0">
                  <a:latin typeface="Calibri" panose="020F0502020204030204" pitchFamily="34" charset="0"/>
                  <a:cs typeface="Calibri" panose="020F0502020204030204" pitchFamily="34" charset="0"/>
                </a:rPr>
                <a:t>+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B7156171-C0E1-A041-9EE4-2A7E5DB14364}"/>
                </a:ext>
              </a:extLst>
            </p:cNvPr>
            <p:cNvSpPr txBox="1"/>
            <p:nvPr/>
          </p:nvSpPr>
          <p:spPr>
            <a:xfrm>
              <a:off x="6693403" y="3723015"/>
              <a:ext cx="410817" cy="231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3600" b="1" dirty="0">
                  <a:latin typeface="Calibri" panose="020F0502020204030204" pitchFamily="34" charset="0"/>
                  <a:cs typeface="Calibri" panose="020F0502020204030204" pitchFamily="34" charset="0"/>
                </a:rPr>
                <a:t>=</a:t>
              </a:r>
            </a:p>
          </p:txBody>
        </p:sp>
      </p:grpSp>
      <p:sp>
        <p:nvSpPr>
          <p:cNvPr id="105" name="TextBox 104">
            <a:extLst>
              <a:ext uri="{FF2B5EF4-FFF2-40B4-BE49-F238E27FC236}">
                <a16:creationId xmlns:a16="http://schemas.microsoft.com/office/drawing/2014/main" id="{635E6C4B-4217-8742-B5CF-E07002E6E396}"/>
              </a:ext>
            </a:extLst>
          </p:cNvPr>
          <p:cNvSpPr txBox="1"/>
          <p:nvPr/>
        </p:nvSpPr>
        <p:spPr>
          <a:xfrm>
            <a:off x="22567453" y="6135412"/>
            <a:ext cx="1649130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</a:rPr>
              <a:t>SRP-5051 is designed to skip DMD exon 51 with the goal of restoring the reading frame, intended to allow for the production of internally truncated dystrophin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1FE6505-9B1D-514A-A3C2-D1E569298F5B}"/>
              </a:ext>
            </a:extLst>
          </p:cNvPr>
          <p:cNvSpPr/>
          <p:nvPr/>
        </p:nvSpPr>
        <p:spPr>
          <a:xfrm>
            <a:off x="3015297" y="5908362"/>
            <a:ext cx="18380323" cy="46201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1991" lvl="1" indent="-341991">
              <a:spcAft>
                <a:spcPts val="1200"/>
              </a:spcAft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Dystrophin mutations leading to deletions flanking exon 51 account for 13% of all patients with Duchenne muscular dystrophy (DMD)</a:t>
            </a:r>
            <a:r>
              <a:rPr lang="en-US" sz="3200" baseline="30000" dirty="0">
                <a:solidFill>
                  <a:schemeClr val="tx1"/>
                </a:solidFill>
              </a:rPr>
              <a:t>1</a:t>
            </a:r>
            <a:r>
              <a:rPr lang="en-US" sz="3200" dirty="0">
                <a:solidFill>
                  <a:schemeClr val="tx1"/>
                </a:solidFill>
              </a:rPr>
              <a:t>        </a:t>
            </a:r>
          </a:p>
          <a:p>
            <a:pPr marL="341991" lvl="1" indent="-341991">
              <a:spcAft>
                <a:spcPts val="1200"/>
              </a:spcAft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chemeClr val="tx1"/>
                </a:solidFill>
              </a:rPr>
              <a:t>Phosphorodiamidate</a:t>
            </a:r>
            <a:r>
              <a:rPr lang="en-US" sz="3200" dirty="0">
                <a:solidFill>
                  <a:schemeClr val="tx1"/>
                </a:solidFill>
              </a:rPr>
              <a:t> morpholino oligomers (PMOs) are an exon-skipping platform used to treat patients with DMD</a:t>
            </a:r>
            <a:r>
              <a:rPr lang="en-US" sz="3200" baseline="30000" dirty="0">
                <a:solidFill>
                  <a:schemeClr val="tx1"/>
                </a:solidFill>
              </a:rPr>
              <a:t>2-5</a:t>
            </a:r>
          </a:p>
          <a:p>
            <a:pPr marL="341991" lvl="1" indent="-341991">
              <a:spcAft>
                <a:spcPts val="1200"/>
              </a:spcAft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Peptide-conjugated PMOs (PPMOs) are a next-generation chemistry platform in which a cell-penetrating peptide is conjugated to the PMO backbone, with the goal of increasing cellular uptake, exon skipping, and dystrophin protein</a:t>
            </a:r>
            <a:r>
              <a:rPr lang="en-US" sz="3200" baseline="30000" dirty="0">
                <a:solidFill>
                  <a:schemeClr val="tx1"/>
                </a:solidFill>
              </a:rPr>
              <a:t>6,7</a:t>
            </a:r>
          </a:p>
          <a:p>
            <a:pPr marL="341991" lvl="1" indent="-341991">
              <a:spcAft>
                <a:spcPts val="1200"/>
              </a:spcAft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SRP-5051 is an investigational PPMO designed to skip exon 51 of the DMD gene</a:t>
            </a:r>
            <a:endParaRPr lang="en-GB" sz="3200" strike="sngStrike" dirty="0">
              <a:solidFill>
                <a:schemeClr val="tx1"/>
              </a:solidFill>
            </a:endParaRPr>
          </a:p>
        </p:txBody>
      </p:sp>
      <p:sp>
        <p:nvSpPr>
          <p:cNvPr id="110" name="Text Placeholder 3">
            <a:extLst>
              <a:ext uri="{FF2B5EF4-FFF2-40B4-BE49-F238E27FC236}">
                <a16:creationId xmlns:a16="http://schemas.microsoft.com/office/drawing/2014/main" id="{0C153F1B-9C10-1342-8D12-2DC205242BA7}"/>
              </a:ext>
            </a:extLst>
          </p:cNvPr>
          <p:cNvSpPr txBox="1">
            <a:spLocks/>
          </p:cNvSpPr>
          <p:nvPr/>
        </p:nvSpPr>
        <p:spPr>
          <a:xfrm>
            <a:off x="2286078" y="23536188"/>
            <a:ext cx="15754336" cy="270865"/>
          </a:xfrm>
          <a:prstGeom prst="rect">
            <a:avLst/>
          </a:prstGeom>
        </p:spPr>
        <p:txBody>
          <a:bodyPr/>
          <a:lstStyle>
            <a:lvl1pPr marL="1097280" indent="-109728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Char char="•"/>
              <a:defRPr sz="13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/>
              <a:t>*The four patients in the biopsy set are also counted as part of the safety set (n=7) and are not counted again for the overall total;</a:t>
            </a:r>
            <a:r>
              <a:rPr lang="en-GB" sz="1200" baseline="30000" dirty="0"/>
              <a:t> </a:t>
            </a:r>
            <a:r>
              <a:rPr lang="en-US" sz="1200" baseline="30000" dirty="0">
                <a:cs typeface="Arial"/>
              </a:rPr>
              <a:t>†</a:t>
            </a:r>
            <a:r>
              <a:rPr lang="en-GB" sz="1200" dirty="0">
                <a:cs typeface="Arial" panose="020B0604020202020204" pitchFamily="34" charset="0"/>
              </a:rPr>
              <a:t>(n=4); </a:t>
            </a:r>
            <a:r>
              <a:rPr lang="en-US" sz="1200" baseline="30000" dirty="0">
                <a:cs typeface="Arial"/>
              </a:rPr>
              <a:t>‡</a:t>
            </a:r>
            <a:r>
              <a:rPr lang="en-GB" sz="1200" dirty="0">
                <a:cs typeface="Arial" panose="020B0604020202020204" pitchFamily="34" charset="0"/>
              </a:rPr>
              <a:t>(n=14).</a:t>
            </a:r>
            <a:br>
              <a:rPr lang="en-GB" sz="1200" dirty="0"/>
            </a:br>
            <a:r>
              <a:rPr lang="en-GB" sz="1200" dirty="0"/>
              <a:t>A, ambulatory; BMI, body mass index; DMD, Duchenne muscular dystrophy; N, non-ambulatory; N/A, not applicable. </a:t>
            </a:r>
            <a:endParaRPr lang="en-US" sz="1200" dirty="0">
              <a:cs typeface="Arial" panose="020B0604020202020204" pitchFamily="34" charset="0"/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ADAB43F5-B4A5-9344-B1CF-4957C89BF170}"/>
              </a:ext>
            </a:extLst>
          </p:cNvPr>
          <p:cNvGrpSpPr/>
          <p:nvPr/>
        </p:nvGrpSpPr>
        <p:grpSpPr>
          <a:xfrm>
            <a:off x="22726845" y="14827218"/>
            <a:ext cx="16188436" cy="9284353"/>
            <a:chOff x="26830680" y="17029774"/>
            <a:chExt cx="16188436" cy="928435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B5550D9E-9489-7A48-89DD-6F9824BDA8B3}"/>
                </a:ext>
              </a:extLst>
            </p:cNvPr>
            <p:cNvSpPr txBox="1"/>
            <p:nvPr/>
          </p:nvSpPr>
          <p:spPr>
            <a:xfrm>
              <a:off x="26830680" y="25667796"/>
              <a:ext cx="16188436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685332">
                <a:defRPr/>
              </a:pPr>
              <a:r>
                <a:rPr lang="en-GB" sz="1200" dirty="0">
                  <a:solidFill>
                    <a:schemeClr val="tx1"/>
                  </a:solidFill>
                </a:rPr>
                <a:t>*Target biopsy was at Week 12;</a:t>
              </a:r>
              <a:r>
                <a:rPr lang="en-US" sz="1200" dirty="0">
                  <a:solidFill>
                    <a:schemeClr val="tx1"/>
                  </a:solidFill>
                </a:rPr>
                <a:t> Patients from the 4 mg/kg cohort were omitted due to missing western blot data</a:t>
              </a:r>
              <a:r>
                <a:rPr lang="en-GB" sz="1200" dirty="0">
                  <a:solidFill>
                    <a:schemeClr val="tx1"/>
                  </a:solidFill>
                </a:rPr>
                <a:t>; 10 mg/kg cohort: four doses (n=3 patients; biopsy taken mean [range] 6 [4–9] days after last dose); 20 mg/kg cohort: four doses (n=3) or five doses (n=1) (biopsy taken 9 [1–21] days after last dose); 30 mg/kg cohort: three doses (n=3) or five doses (n=1) (biopsy taken 28 [27–31] days after last dose).</a:t>
              </a:r>
              <a:r>
                <a:rPr lang="en-US" sz="1200" baseline="30000" dirty="0"/>
                <a:t> †</a:t>
              </a:r>
              <a:r>
                <a:rPr lang="en-US" sz="1200" dirty="0"/>
                <a:t>Adjusted for muscle content; </a:t>
              </a:r>
              <a:r>
                <a:rPr lang="en-US" sz="1200" baseline="30000" dirty="0"/>
                <a:t>‡</a:t>
              </a:r>
              <a:r>
                <a:rPr lang="en-US" sz="1200" dirty="0"/>
                <a:t>Biopsy is missing for two patients in the 20 mg/kg cohort due to insufficient tissue or low muscle content in sample. </a:t>
              </a:r>
              <a:r>
                <a:rPr lang="en-US" sz="1200" dirty="0">
                  <a:solidFill>
                    <a:schemeClr val="tx1"/>
                  </a:solidFill>
                </a:rPr>
                <a:t>BL, baseline; </a:t>
              </a:r>
              <a:r>
                <a:rPr lang="en-US" sz="1200" dirty="0" err="1">
                  <a:solidFill>
                    <a:schemeClr val="tx1"/>
                  </a:solidFill>
                </a:rPr>
                <a:t>ddPCR</a:t>
              </a:r>
              <a:r>
                <a:rPr lang="en-US" sz="1200" dirty="0">
                  <a:solidFill>
                    <a:schemeClr val="tx1"/>
                  </a:solidFill>
                </a:rPr>
                <a:t>, digital droplet PCR; </a:t>
              </a:r>
              <a:r>
                <a:rPr lang="en-GB" sz="1200" dirty="0">
                  <a:solidFill>
                    <a:schemeClr val="tx1"/>
                  </a:solidFill>
                </a:rPr>
                <a:t>Q4W, once every 4 weeks; SE, standard error; </a:t>
              </a:r>
              <a:r>
                <a:rPr lang="en-GB" sz="1200" dirty="0" err="1">
                  <a:solidFill>
                    <a:schemeClr val="tx1"/>
                  </a:solidFill>
                </a:rPr>
                <a:t>Wk</a:t>
              </a:r>
              <a:r>
                <a:rPr lang="en-GB" sz="1200" dirty="0">
                  <a:solidFill>
                    <a:schemeClr val="tx1"/>
                  </a:solidFill>
                </a:rPr>
                <a:t>, week.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3D7EF52-237C-F541-83CD-6314C7640B8E}"/>
                </a:ext>
              </a:extLst>
            </p:cNvPr>
            <p:cNvSpPr txBox="1"/>
            <p:nvPr/>
          </p:nvSpPr>
          <p:spPr>
            <a:xfrm>
              <a:off x="29103883" y="17029774"/>
              <a:ext cx="4907553" cy="1870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buClr>
                  <a:schemeClr val="accent3"/>
                </a:buClr>
                <a:defRPr/>
              </a:pPr>
              <a:r>
                <a:rPr lang="en-GB" sz="2400" b="1" dirty="0"/>
                <a:t>Exon skipping </a:t>
              </a:r>
            </a:p>
            <a:p>
              <a:pPr lvl="0" algn="ctr">
                <a:buClr>
                  <a:schemeClr val="accent3"/>
                </a:buClr>
                <a:defRPr/>
              </a:pPr>
              <a:r>
                <a:rPr lang="en-GB" sz="2400" b="1" dirty="0"/>
                <a:t>(ddPCR)</a:t>
              </a:r>
              <a:endParaRPr lang="en-US" sz="2400" b="1" baseline="30000" dirty="0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763778C1-7235-9F48-B88A-F33753EF5A2D}"/>
                </a:ext>
              </a:extLst>
            </p:cNvPr>
            <p:cNvSpPr txBox="1"/>
            <p:nvPr/>
          </p:nvSpPr>
          <p:spPr>
            <a:xfrm>
              <a:off x="35604425" y="17029774"/>
              <a:ext cx="4907553" cy="27017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buClr>
                  <a:schemeClr val="accent3"/>
                </a:buClr>
                <a:defRPr/>
              </a:pPr>
              <a:r>
                <a:rPr lang="en-GB" sz="2400" b="1" dirty="0"/>
                <a:t>Dystrophin production </a:t>
              </a:r>
              <a:br>
                <a:rPr lang="en-GB" sz="2400" b="1" dirty="0"/>
              </a:br>
              <a:r>
                <a:rPr lang="en-GB" sz="2400" b="1" dirty="0"/>
                <a:t>(western blot)</a:t>
              </a:r>
              <a:endParaRPr lang="en-US" sz="2400" b="1" baseline="30000" dirty="0"/>
            </a:p>
          </p:txBody>
        </p:sp>
        <p:graphicFrame>
          <p:nvGraphicFramePr>
            <p:cNvPr id="62" name="Chart 61">
              <a:extLst>
                <a:ext uri="{FF2B5EF4-FFF2-40B4-BE49-F238E27FC236}">
                  <a16:creationId xmlns:a16="http://schemas.microsoft.com/office/drawing/2014/main" id="{F2573101-2272-394C-87C3-55185CB3CCC7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882744822"/>
                </p:ext>
              </p:extLst>
            </p:nvPr>
          </p:nvGraphicFramePr>
          <p:xfrm>
            <a:off x="33767717" y="17756851"/>
            <a:ext cx="6991592" cy="548253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64" name="Chart 63">
              <a:extLst>
                <a:ext uri="{FF2B5EF4-FFF2-40B4-BE49-F238E27FC236}">
                  <a16:creationId xmlns:a16="http://schemas.microsoft.com/office/drawing/2014/main" id="{BABC28F8-A512-0941-BF46-A683E6106C2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906488744"/>
                </p:ext>
              </p:extLst>
            </p:nvPr>
          </p:nvGraphicFramePr>
          <p:xfrm>
            <a:off x="27449438" y="17756851"/>
            <a:ext cx="7303943" cy="548254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FD057A95-89F9-6747-BD67-FC7EB31FAC70}"/>
                </a:ext>
              </a:extLst>
            </p:cNvPr>
            <p:cNvGrpSpPr/>
            <p:nvPr/>
          </p:nvGrpSpPr>
          <p:grpSpPr>
            <a:xfrm>
              <a:off x="40983838" y="17367254"/>
              <a:ext cx="1166593" cy="772513"/>
              <a:chOff x="6047506" y="1688747"/>
              <a:chExt cx="1166593" cy="772513"/>
            </a:xfrm>
          </p:grpSpPr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8050805C-5B0A-D049-BCF0-426296FA79A0}"/>
                  </a:ext>
                </a:extLst>
              </p:cNvPr>
              <p:cNvSpPr txBox="1"/>
              <p:nvPr/>
            </p:nvSpPr>
            <p:spPr>
              <a:xfrm>
                <a:off x="6242038" y="1688747"/>
                <a:ext cx="972061" cy="304699"/>
              </a:xfrm>
              <a:prstGeom prst="rect">
                <a:avLst/>
              </a:prstGeom>
              <a:noFill/>
            </p:spPr>
            <p:txBody>
              <a:bodyPr wrap="none" lIns="13716" tIns="13716" rIns="13716" bIns="13716" rtlCol="0">
                <a:spAutoFit/>
              </a:bodyPr>
              <a:lstStyle/>
              <a:p>
                <a:pPr>
                  <a:defRPr/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10 mg/ kg</a:t>
                </a:r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03BF123A-B20E-A048-8552-64C7BE20B216}"/>
                  </a:ext>
                </a:extLst>
              </p:cNvPr>
              <p:cNvSpPr/>
              <p:nvPr/>
            </p:nvSpPr>
            <p:spPr>
              <a:xfrm flipV="1">
                <a:off x="6047506" y="1743028"/>
                <a:ext cx="162000" cy="162000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83FD8BDB-F452-7040-BD18-28140E6FB0AE}"/>
                  </a:ext>
                </a:extLst>
              </p:cNvPr>
              <p:cNvSpPr/>
              <p:nvPr/>
            </p:nvSpPr>
            <p:spPr>
              <a:xfrm flipV="1">
                <a:off x="6047506" y="1976935"/>
                <a:ext cx="162000" cy="162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741C5947-1053-BA40-BDD6-D6AA9CBC2960}"/>
                  </a:ext>
                </a:extLst>
              </p:cNvPr>
              <p:cNvSpPr/>
              <p:nvPr/>
            </p:nvSpPr>
            <p:spPr>
              <a:xfrm flipV="1">
                <a:off x="6047506" y="2210842"/>
                <a:ext cx="162000" cy="16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FCCA19FA-098E-154C-B78F-B120204394E0}"/>
                  </a:ext>
                </a:extLst>
              </p:cNvPr>
              <p:cNvSpPr txBox="1"/>
              <p:nvPr/>
            </p:nvSpPr>
            <p:spPr>
              <a:xfrm>
                <a:off x="6242038" y="1902334"/>
                <a:ext cx="919162" cy="304699"/>
              </a:xfrm>
              <a:prstGeom prst="rect">
                <a:avLst/>
              </a:prstGeom>
              <a:noFill/>
            </p:spPr>
            <p:txBody>
              <a:bodyPr wrap="none" lIns="13716" tIns="13716" rIns="13716" bIns="13716" rtlCol="0">
                <a:spAutoFit/>
              </a:bodyPr>
              <a:lstStyle/>
              <a:p>
                <a:pPr>
                  <a:defRPr/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20 mg/kg</a:t>
                </a:r>
              </a:p>
            </p:txBody>
          </p: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415B7A95-9B77-3E43-81F7-9ABA38FD3D19}"/>
                  </a:ext>
                </a:extLst>
              </p:cNvPr>
              <p:cNvSpPr txBox="1"/>
              <p:nvPr/>
            </p:nvSpPr>
            <p:spPr>
              <a:xfrm>
                <a:off x="6242038" y="2156561"/>
                <a:ext cx="972061" cy="304699"/>
              </a:xfrm>
              <a:prstGeom prst="rect">
                <a:avLst/>
              </a:prstGeom>
              <a:noFill/>
            </p:spPr>
            <p:txBody>
              <a:bodyPr wrap="none" lIns="13716" tIns="13716" rIns="13716" bIns="13716" rtlCol="0">
                <a:spAutoFit/>
              </a:bodyPr>
              <a:lstStyle/>
              <a:p>
                <a:pPr>
                  <a:defRPr/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30 mg/k g</a:t>
                </a:r>
              </a:p>
            </p:txBody>
          </p:sp>
        </p:grp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17A3D728-8FA2-B740-BE07-E8134A23EDEE}"/>
                </a:ext>
              </a:extLst>
            </p:cNvPr>
            <p:cNvSpPr/>
            <p:nvPr/>
          </p:nvSpPr>
          <p:spPr>
            <a:xfrm>
              <a:off x="27957748" y="24183305"/>
              <a:ext cx="14390933" cy="964367"/>
            </a:xfrm>
            <a:prstGeom prst="rect">
              <a:avLst/>
            </a:prstGeom>
            <a:solidFill>
              <a:schemeClr val="accent6">
                <a:lumMod val="90000"/>
                <a:lumOff val="10000"/>
              </a:schemeClr>
            </a:solidFill>
          </p:spPr>
          <p:txBody>
            <a:bodyPr wrap="square">
              <a:spAutoFit/>
            </a:bodyPr>
            <a:lstStyle/>
            <a:p>
              <a:pPr algn="ctr">
                <a:lnSpc>
                  <a:spcPts val="3400"/>
                </a:lnSpc>
              </a:pPr>
              <a:r>
                <a:rPr lang="en-US" sz="3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 the 20 and 30 mg/kg cohorts, all patients experienced an increase in exon skipping and dystrophin production</a:t>
              </a:r>
            </a:p>
          </p:txBody>
        </p: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A5C70197-FFD6-1B47-AFA0-50DFD39FA45F}"/>
              </a:ext>
            </a:extLst>
          </p:cNvPr>
          <p:cNvSpPr txBox="1"/>
          <p:nvPr/>
        </p:nvSpPr>
        <p:spPr>
          <a:xfrm>
            <a:off x="22340818" y="13552027"/>
            <a:ext cx="15904028" cy="64633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3600" b="1" dirty="0">
                <a:solidFill>
                  <a:srgbClr val="56004E"/>
                </a:solidFill>
              </a:rPr>
              <a:t>Exon skipping and dystrophin production</a:t>
            </a:r>
          </a:p>
        </p:txBody>
      </p:sp>
    </p:spTree>
    <p:extLst>
      <p:ext uri="{BB962C8B-B14F-4D97-AF65-F5344CB8AC3E}">
        <p14:creationId xmlns:p14="http://schemas.microsoft.com/office/powerpoint/2010/main" val="1707460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arepta_1">
      <a:dk1>
        <a:srgbClr val="000000"/>
      </a:dk1>
      <a:lt1>
        <a:sysClr val="window" lastClr="FFFFFF"/>
      </a:lt1>
      <a:dk2>
        <a:srgbClr val="3B5BA3"/>
      </a:dk2>
      <a:lt2>
        <a:srgbClr val="918F90"/>
      </a:lt2>
      <a:accent1>
        <a:srgbClr val="56004E"/>
      </a:accent1>
      <a:accent2>
        <a:srgbClr val="E5B53B"/>
      </a:accent2>
      <a:accent3>
        <a:srgbClr val="5D87A1"/>
      </a:accent3>
      <a:accent4>
        <a:srgbClr val="FBF3DC"/>
      </a:accent4>
      <a:accent5>
        <a:srgbClr val="EBEEF8"/>
      </a:accent5>
      <a:accent6>
        <a:srgbClr val="5C0053"/>
      </a:accent6>
      <a:hlink>
        <a:srgbClr val="000000"/>
      </a:hlink>
      <a:folHlink>
        <a:srgbClr val="0000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arepta 2019">
    <a:dk1>
      <a:sysClr val="windowText" lastClr="000000"/>
    </a:dk1>
    <a:lt1>
      <a:sysClr val="window" lastClr="FFFFFF"/>
    </a:lt1>
    <a:dk2>
      <a:srgbClr val="54274E"/>
    </a:dk2>
    <a:lt2>
      <a:srgbClr val="E4B53B"/>
    </a:lt2>
    <a:accent1>
      <a:srgbClr val="54274E"/>
    </a:accent1>
    <a:accent2>
      <a:srgbClr val="003F5F"/>
    </a:accent2>
    <a:accent3>
      <a:srgbClr val="959484"/>
    </a:accent3>
    <a:accent4>
      <a:srgbClr val="5D87A1"/>
    </a:accent4>
    <a:accent5>
      <a:srgbClr val="C5C19D"/>
    </a:accent5>
    <a:accent6>
      <a:srgbClr val="B0B579"/>
    </a:accent6>
    <a:hlink>
      <a:srgbClr val="E4B53B"/>
    </a:hlink>
    <a:folHlink>
      <a:srgbClr val="959484"/>
    </a:folHlink>
  </a:clrScheme>
  <a:fontScheme name="Sarepta">
    <a:majorFont>
      <a:latin typeface="Calibri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Sarepta 2019">
    <a:dk1>
      <a:sysClr val="windowText" lastClr="000000"/>
    </a:dk1>
    <a:lt1>
      <a:sysClr val="window" lastClr="FFFFFF"/>
    </a:lt1>
    <a:dk2>
      <a:srgbClr val="54274E"/>
    </a:dk2>
    <a:lt2>
      <a:srgbClr val="E4B53B"/>
    </a:lt2>
    <a:accent1>
      <a:srgbClr val="54274E"/>
    </a:accent1>
    <a:accent2>
      <a:srgbClr val="003F5F"/>
    </a:accent2>
    <a:accent3>
      <a:srgbClr val="959484"/>
    </a:accent3>
    <a:accent4>
      <a:srgbClr val="5D87A1"/>
    </a:accent4>
    <a:accent5>
      <a:srgbClr val="C5C19D"/>
    </a:accent5>
    <a:accent6>
      <a:srgbClr val="B0B579"/>
    </a:accent6>
    <a:hlink>
      <a:srgbClr val="E4B53B"/>
    </a:hlink>
    <a:folHlink>
      <a:srgbClr val="959484"/>
    </a:folHlink>
  </a:clrScheme>
  <a:fontScheme name="Sarepta">
    <a:majorFont>
      <a:latin typeface="Calibri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5106D92E891940A576D8AC7AB53991" ma:contentTypeVersion="12" ma:contentTypeDescription="Create a new document." ma:contentTypeScope="" ma:versionID="76586c83aa234acd0c1b7757cdc42bf4">
  <xsd:schema xmlns:xsd="http://www.w3.org/2001/XMLSchema" xmlns:xs="http://www.w3.org/2001/XMLSchema" xmlns:p="http://schemas.microsoft.com/office/2006/metadata/properties" xmlns:ns3="f294eab1-1e2c-44ae-a93a-36b5b9995d06" xmlns:ns4="243460cc-81ea-4d68-8931-dcf5244b0e05" targetNamespace="http://schemas.microsoft.com/office/2006/metadata/properties" ma:root="true" ma:fieldsID="6bbc7c85992f268b28f15fc31d978e1e" ns3:_="" ns4:_="">
    <xsd:import namespace="f294eab1-1e2c-44ae-a93a-36b5b9995d06"/>
    <xsd:import namespace="243460cc-81ea-4d68-8931-dcf5244b0e0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94eab1-1e2c-44ae-a93a-36b5b9995d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3460cc-81ea-4d68-8931-dcf5244b0e0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EC83F2-67CD-4AAD-B660-BDF596C59CF0}">
  <ds:schemaRefs>
    <ds:schemaRef ds:uri="http://schemas.microsoft.com/office/infopath/2007/PartnerControls"/>
    <ds:schemaRef ds:uri="http://purl.org/dc/terms/"/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243460cc-81ea-4d68-8931-dcf5244b0e05"/>
    <ds:schemaRef ds:uri="f294eab1-1e2c-44ae-a93a-36b5b9995d06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DA37FD3-1971-40EE-89B3-D5EE203ED1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A3ACB9-9BF5-4B19-A056-5B6966300F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94eab1-1e2c-44ae-a93a-36b5b9995d06"/>
    <ds:schemaRef ds:uri="243460cc-81ea-4d68-8931-dcf5244b0e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18135</TotalTime>
  <Words>2522</Words>
  <Application>Microsoft Macintosh PowerPoint</Application>
  <PresentationFormat>Custom</PresentationFormat>
  <Paragraphs>340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Apple Symbols</vt:lpstr>
      <vt:lpstr>Arial</vt:lpstr>
      <vt:lpstr>Calibri</vt:lpstr>
      <vt:lpstr>Calibri-Bold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Griffiths, Philip</dc:creator>
  <cp:lastModifiedBy>paraskevi briassouli</cp:lastModifiedBy>
  <cp:revision>314</cp:revision>
  <dcterms:created xsi:type="dcterms:W3CDTF">2021-02-03T12:31:39Z</dcterms:created>
  <dcterms:modified xsi:type="dcterms:W3CDTF">2022-02-16T19:22:48Z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0x010100625106D92E891940A576D8AC7AB53991</vt:lpwstr>
  </property>
</Properties>
</file>