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575_5B0E612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8"/>
  </p:notesMasterIdLst>
  <p:sldIdLst>
    <p:sldId id="1397" r:id="rId5"/>
    <p:sldId id="1404" r:id="rId6"/>
    <p:sldId id="1424" r:id="rId7"/>
    <p:sldId id="1425" r:id="rId8"/>
    <p:sldId id="1409" r:id="rId9"/>
    <p:sldId id="1414" r:id="rId10"/>
    <p:sldId id="1429" r:id="rId11"/>
    <p:sldId id="1430" r:id="rId12"/>
    <p:sldId id="1426" r:id="rId13"/>
    <p:sldId id="1427" r:id="rId14"/>
    <p:sldId id="1421" r:id="rId15"/>
    <p:sldId id="1413" r:id="rId16"/>
    <p:sldId id="14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" userDrawn="1">
          <p15:clr>
            <a:srgbClr val="A4A3A4"/>
          </p15:clr>
        </p15:guide>
        <p15:guide id="2" pos="48" userDrawn="1">
          <p15:clr>
            <a:srgbClr val="A4A3A4"/>
          </p15:clr>
        </p15:guide>
        <p15:guide id="3" pos="259" userDrawn="1">
          <p15:clr>
            <a:srgbClr val="A4A3A4"/>
          </p15:clr>
        </p15:guide>
        <p15:guide id="4" orient="horz" pos="4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75F280-CEC7-43B9-7814-2D08A4DACC6C}" name="Katie Alfond" initials="KA" userId="S::KAlfond@sarepta.com::2168e8da-53ff-4ccb-a6ee-c02399193c81" providerId="AD"/>
  <p188:author id="{A2AE4F89-D272-7171-27A3-CD05C18C2128}" name="Darko Stevanovic" initials="DS" userId="S::DStevanovic@sarepta.com::214395a4-ac9a-4ea6-9f95-cdbaebe57054" providerId="AD"/>
  <p188:author id="{2553EBBD-7F98-7958-3B89-81D884D87BE2}" name="paraskevi briassouli" initials="pb" userId="4608085c8b24038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Naughton" initials="EN [2]" lastIdx="51" clrIdx="0"/>
  <p:cmAuthor id="2" name="Aji Nair" initials="AN" lastIdx="4" clrIdx="1"/>
  <p:cmAuthor id="3" name="Louise Rodino-Klapac" initials="LR" lastIdx="4" clrIdx="2"/>
  <p:cmAuthor id="4" name="Khampaseuth Thapa" initials="KT" lastIdx="2" clrIdx="3"/>
  <p:cmAuthor id="5" name="Emily Naughton" initials="EN" lastIdx="69" clrIdx="4"/>
  <p:cmAuthor id="6" name="Linda Zindle" initials="PA/Ed LZ" lastIdx="2" clrIdx="5"/>
  <p:cmAuthor id="7" name="Callie Grimes" initials="CG" lastIdx="2" clrIdx="6"/>
  <p:cmAuthor id="8" name="Maureen Barber" initials="MB" lastIdx="6" clrIdx="7"/>
  <p:cmAuthor id="9" name="PA-EDIT-JV" initials="PA-Edit" lastIdx="1" clrIdx="8"/>
  <p:cmAuthor id="10" name="Morrello, Andrea" initials="MA" lastIdx="9" clrIdx="9">
    <p:extLst>
      <p:ext uri="{19B8F6BF-5375-455C-9EA6-DF929625EA0E}">
        <p15:presenceInfo xmlns:p15="http://schemas.microsoft.com/office/powerpoint/2012/main" userId="S-1-5-21-1269614633-3551873497-1964124286-5871" providerId="AD"/>
      </p:ext>
    </p:extLst>
  </p:cmAuthor>
  <p:cmAuthor id="11" name="Aaron Novack" initials="AN" lastIdx="61" clrIdx="10">
    <p:extLst>
      <p:ext uri="{19B8F6BF-5375-455C-9EA6-DF929625EA0E}">
        <p15:presenceInfo xmlns:p15="http://schemas.microsoft.com/office/powerpoint/2012/main" userId="S::ANovack@sarepta.com::edd9cd70-b047-48e3-9af0-f8e5905f2dcc" providerId="AD"/>
      </p:ext>
    </p:extLst>
  </p:cmAuthor>
  <p:cmAuthor id="12" name="Clare Sonntag" initials="CS" lastIdx="30" clrIdx="11">
    <p:extLst>
      <p:ext uri="{19B8F6BF-5375-455C-9EA6-DF929625EA0E}">
        <p15:presenceInfo xmlns:p15="http://schemas.microsoft.com/office/powerpoint/2012/main" userId="S-1-5-21-1269614633-3551873497-1964124286-5847" providerId="AD"/>
      </p:ext>
    </p:extLst>
  </p:cmAuthor>
  <p:cmAuthor id="13" name="Zediak, Valerie" initials="ZV" lastIdx="65" clrIdx="12">
    <p:extLst>
      <p:ext uri="{19B8F6BF-5375-455C-9EA6-DF929625EA0E}">
        <p15:presenceInfo xmlns:p15="http://schemas.microsoft.com/office/powerpoint/2012/main" userId="S-1-5-21-725345543-688789844-2146808213-10753" providerId="AD"/>
      </p:ext>
    </p:extLst>
  </p:cmAuthor>
  <p:cmAuthor id="14" name="paraskevi briassouli" initials="pb" lastIdx="62" clrIdx="13">
    <p:extLst>
      <p:ext uri="{19B8F6BF-5375-455C-9EA6-DF929625EA0E}">
        <p15:presenceInfo xmlns:p15="http://schemas.microsoft.com/office/powerpoint/2012/main" userId="4608085c8b240386" providerId="Windows Live"/>
      </p:ext>
    </p:extLst>
  </p:cmAuthor>
  <p:cmAuthor id="15" name="Darko Stevanovic" initials="DS" lastIdx="3" clrIdx="14">
    <p:extLst>
      <p:ext uri="{19B8F6BF-5375-455C-9EA6-DF929625EA0E}">
        <p15:presenceInfo xmlns:p15="http://schemas.microsoft.com/office/powerpoint/2012/main" userId="S::DStevanovic@sarepta.com::214395a4-ac9a-4ea6-9f95-cdbaebe57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484"/>
    <a:srgbClr val="EFD389"/>
    <a:srgbClr val="FF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82784" autoAdjust="0"/>
  </p:normalViewPr>
  <p:slideViewPr>
    <p:cSldViewPr>
      <p:cViewPr varScale="1">
        <p:scale>
          <a:sx n="85" d="100"/>
          <a:sy n="85" d="100"/>
        </p:scale>
        <p:origin x="1624" y="176"/>
      </p:cViewPr>
      <p:guideLst>
        <p:guide orient="horz" pos="81"/>
        <p:guide pos="48"/>
        <p:guide pos="259"/>
        <p:guide orient="horz" pos="424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2100" y="3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4945370200818"/>
          <c:y val="5.1308632433215789E-2"/>
          <c:w val="0.80800158701092595"/>
          <c:h val="0.70506513372944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value (mean)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07-484E-A742-9010C1C1EE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07-484E-A742-9010C1C1EE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07-484E-A742-9010C1C1EE1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07-484E-A742-9010C1C1EE1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07-484E-A742-9010C1C1EE1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07-484E-A742-9010C1C1EE1B}"/>
              </c:ext>
            </c:extLst>
          </c:dPt>
          <c:dLbls>
            <c:dLbl>
              <c:idx val="0"/>
              <c:layout>
                <c:manualLayout>
                  <c:x val="0"/>
                  <c:y val="4.0465929599053799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07-484E-A742-9010C1C1EE1B}"/>
                </c:ext>
              </c:extLst>
            </c:dLbl>
            <c:dLbl>
              <c:idx val="1"/>
              <c:layout>
                <c:manualLayout>
                  <c:x val="0"/>
                  <c:y val="3.7385845718810858E-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07-484E-A742-9010C1C1EE1B}"/>
                </c:ext>
              </c:extLst>
            </c:dLbl>
            <c:dLbl>
              <c:idx val="3"/>
              <c:layout>
                <c:manualLayout>
                  <c:x val="0"/>
                  <c:y val="-1.3488643199684599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07-484E-A742-9010C1C1EE1B}"/>
                </c:ext>
              </c:extLst>
            </c:dLbl>
            <c:dLbl>
              <c:idx val="4"/>
              <c:layout>
                <c:manualLayout>
                  <c:x val="0"/>
                  <c:y val="-2.6977286399369198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07-484E-A742-9010C1C1EE1B}"/>
                </c:ext>
              </c:extLst>
            </c:dLbl>
            <c:dLbl>
              <c:idx val="6"/>
              <c:layout>
                <c:manualLayout>
                  <c:x val="0"/>
                  <c:y val="4.0465929599053799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07-484E-A742-9010C1C1EE1B}"/>
                </c:ext>
              </c:extLst>
            </c:dLbl>
            <c:dLbl>
              <c:idx val="7"/>
              <c:layout>
                <c:manualLayout>
                  <c:x val="0"/>
                  <c:y val="-3.9097947517070034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07-484E-A742-9010C1C1E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5"/>
            <c:spPr>
              <a:noFill/>
              <a:ln w="9525" cap="sq" cmpd="sng" algn="ctr">
                <a:solidFill>
                  <a:schemeClr val="tx1"/>
                </a:solidFill>
                <a:miter lim="800000"/>
              </a:ln>
              <a:effectLst/>
            </c:spPr>
          </c:errBars>
          <c:cat>
            <c:strRef>
              <c:f>Sheet1!$A$2:$A$9</c:f>
              <c:strCache>
                <c:ptCount val="8"/>
                <c:pt idx="0">
                  <c:v>BL</c:v>
                </c:pt>
                <c:pt idx="1">
                  <c:v>Wk 12</c:v>
                </c:pt>
                <c:pt idx="3">
                  <c:v>BL</c:v>
                </c:pt>
                <c:pt idx="4">
                  <c:v>Wk 12</c:v>
                </c:pt>
                <c:pt idx="6">
                  <c:v>BL</c:v>
                </c:pt>
                <c:pt idx="7">
                  <c:v>Wk 12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0.34</c:v>
                </c:pt>
                <c:pt idx="1">
                  <c:v>5.27</c:v>
                </c:pt>
                <c:pt idx="3">
                  <c:v>0.17</c:v>
                </c:pt>
                <c:pt idx="4">
                  <c:v>3.06</c:v>
                </c:pt>
                <c:pt idx="6">
                  <c:v>0.92</c:v>
                </c:pt>
                <c:pt idx="7">
                  <c:v>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07-484E-A742-9010C1C1E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-10"/>
        <c:axId val="997540208"/>
        <c:axId val="993835136"/>
      </c:barChart>
      <c:catAx>
        <c:axId val="9975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35136"/>
        <c:crosses val="autoZero"/>
        <c:auto val="1"/>
        <c:lblAlgn val="ctr"/>
        <c:lblOffset val="0"/>
        <c:noMultiLvlLbl val="0"/>
      </c:catAx>
      <c:valAx>
        <c:axId val="993835136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Mean (SE) dystrophin</a:t>
                </a:r>
                <a:r>
                  <a:rPr lang="en-US" sz="1400" b="1" dirty="0">
                    <a:solidFill>
                      <a:schemeClr val="tx1"/>
                    </a:solidFill>
                    <a:effectLst/>
                  </a:rPr>
                  <a:t>,</a:t>
                </a:r>
                <a:r>
                  <a:rPr lang="en-US" sz="1400" b="1" baseline="0" dirty="0">
                    <a:solidFill>
                      <a:schemeClr val="tx1"/>
                    </a:solidFill>
                    <a:effectLst/>
                  </a:rPr>
                  <a:t> </a:t>
                </a:r>
                <a:br>
                  <a:rPr lang="en-US" sz="1400" b="1" baseline="0" dirty="0">
                    <a:solidFill>
                      <a:schemeClr val="tx1"/>
                    </a:solidFill>
                    <a:effectLst/>
                  </a:rPr>
                </a:br>
                <a:r>
                  <a:rPr lang="en-US" sz="1400" b="1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% normal</a:t>
                </a:r>
                <a:r>
                  <a:rPr lang="en-US" sz="14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†</a:t>
                </a:r>
                <a:endParaRPr lang="en-US" sz="1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4164975190963009E-2"/>
              <c:y val="0.11149998185607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5402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62360093501942E-2"/>
          <c:y val="3.5307043056140519E-2"/>
          <c:w val="0.89423379151612647"/>
          <c:h val="0.70594365717132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value (mean)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8B-014F-81A3-FAD534DFCFE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8B-014F-81A3-FAD534DFCF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8B-014F-81A3-FAD534DFCFE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8B-014F-81A3-FAD534DFCFE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8B-014F-81A3-FAD534DFCFE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8B-014F-81A3-FAD534DFCFEE}"/>
              </c:ext>
            </c:extLst>
          </c:dPt>
          <c:dLbls>
            <c:dLbl>
              <c:idx val="0"/>
              <c:layout>
                <c:manualLayout>
                  <c:x val="-7.5414691732056029E-3"/>
                  <c:y val="-2.64191449350131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8B-014F-81A3-FAD534DFCFEE}"/>
                </c:ext>
              </c:extLst>
            </c:dLbl>
            <c:dLbl>
              <c:idx val="1"/>
              <c:layout>
                <c:manualLayout>
                  <c:x val="3.0165876692821751E-3"/>
                  <c:y val="-2.6419144935013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8B-014F-81A3-FAD534DFCFEE}"/>
                </c:ext>
              </c:extLst>
            </c:dLbl>
            <c:dLbl>
              <c:idx val="3"/>
              <c:layout>
                <c:manualLayout>
                  <c:x val="-1.1060693679957608E-16"/>
                  <c:y val="-3.9628717402519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8B-014F-81A3-FAD534DFCFEE}"/>
                </c:ext>
              </c:extLst>
            </c:dLbl>
            <c:dLbl>
              <c:idx val="4"/>
              <c:layout>
                <c:manualLayout>
                  <c:x val="1.5082938346410045E-3"/>
                  <c:y val="-7.6274945926708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8B-014F-81A3-FAD534DFCFEE}"/>
                </c:ext>
              </c:extLst>
            </c:dLbl>
            <c:dLbl>
              <c:idx val="6"/>
              <c:layout>
                <c:manualLayout>
                  <c:x val="-1.5082938346411151E-3"/>
                  <c:y val="-1.8493401454509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8B-014F-81A3-FAD534DFCFEE}"/>
                </c:ext>
              </c:extLst>
            </c:dLbl>
            <c:dLbl>
              <c:idx val="7"/>
              <c:layout>
                <c:manualLayout>
                  <c:x val="-1.5194688393263473E-3"/>
                  <c:y val="-8.2762163966364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8B-014F-81A3-FAD534DFC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Sheet1!$C$2:$C$9</c:f>
                <c:numCache>
                  <c:formatCode>General</c:formatCode>
                  <c:ptCount val="8"/>
                  <c:pt idx="0">
                    <c:v>0.185</c:v>
                  </c:pt>
                  <c:pt idx="1">
                    <c:v>0.53200000000000003</c:v>
                  </c:pt>
                  <c:pt idx="3">
                    <c:v>0.11</c:v>
                  </c:pt>
                  <c:pt idx="4">
                    <c:v>1.86</c:v>
                  </c:pt>
                  <c:pt idx="6">
                    <c:v>0.26800000000000002</c:v>
                  </c:pt>
                  <c:pt idx="7">
                    <c:v>1.9179999999999999</c:v>
                  </c:pt>
                </c:numCache>
              </c:numRef>
            </c:plus>
            <c:minus>
              <c:numRef>
                <c:f>Sheet1!$C$2:$C$9</c:f>
                <c:numCache>
                  <c:formatCode>General</c:formatCode>
                  <c:ptCount val="8"/>
                  <c:pt idx="0">
                    <c:v>0.185</c:v>
                  </c:pt>
                  <c:pt idx="1">
                    <c:v>0.53200000000000003</c:v>
                  </c:pt>
                  <c:pt idx="3">
                    <c:v>0.11</c:v>
                  </c:pt>
                  <c:pt idx="4">
                    <c:v>1.86</c:v>
                  </c:pt>
                  <c:pt idx="6">
                    <c:v>0.26800000000000002</c:v>
                  </c:pt>
                  <c:pt idx="7">
                    <c:v>1.9179999999999999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Sheet1!$A$2:$A$9</c:f>
              <c:strCache>
                <c:ptCount val="8"/>
                <c:pt idx="0">
                  <c:v>BL</c:v>
                </c:pt>
                <c:pt idx="1">
                  <c:v>Wk 12</c:v>
                </c:pt>
                <c:pt idx="3">
                  <c:v>BL</c:v>
                </c:pt>
                <c:pt idx="4">
                  <c:v>Wk 12</c:v>
                </c:pt>
                <c:pt idx="6">
                  <c:v>BL</c:v>
                </c:pt>
                <c:pt idx="7">
                  <c:v>Wk 12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</c:v>
                </c:pt>
                <c:pt idx="1">
                  <c:v>0.87</c:v>
                </c:pt>
                <c:pt idx="3">
                  <c:v>0.26</c:v>
                </c:pt>
                <c:pt idx="4">
                  <c:v>2.57</c:v>
                </c:pt>
                <c:pt idx="6">
                  <c:v>1.62</c:v>
                </c:pt>
                <c:pt idx="7">
                  <c:v>10.79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8B-014F-81A3-FAD534DFC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-10"/>
        <c:axId val="997540208"/>
        <c:axId val="993835136"/>
      </c:barChart>
      <c:catAx>
        <c:axId val="9975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sq" cmpd="sng" algn="ctr">
            <a:solidFill>
              <a:schemeClr val="tx2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35136"/>
        <c:crosses val="autoZero"/>
        <c:auto val="1"/>
        <c:lblAlgn val="ctr"/>
        <c:lblOffset val="0"/>
        <c:noMultiLvlLbl val="0"/>
      </c:catAx>
      <c:valAx>
        <c:axId val="993835136"/>
        <c:scaling>
          <c:orientation val="minMax"/>
          <c:max val="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5402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10 mg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Sheet1!$A$2:$A$3</c:f>
              <c:numCache>
                <c:formatCode>General</c:formatCode>
                <c:ptCount val="2"/>
                <c:pt idx="0">
                  <c:v>0.59</c:v>
                </c:pt>
                <c:pt idx="1">
                  <c:v>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3C-034C-8B21-801296D51CC6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10 mg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0.04</c:v>
                </c:pt>
                <c:pt idx="1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3C-034C-8B21-801296D51CC6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10 mg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0.03</c:v>
                </c:pt>
                <c:pt idx="1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3C-034C-8B21-801296D51CC6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20 mg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0.06</c:v>
                </c:pt>
                <c:pt idx="1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3C-034C-8B21-801296D51CC6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20 mg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0.54</c:v>
                </c:pt>
                <c:pt idx="1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3C-034C-8B21-801296D51CC6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20 mg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0.11</c:v>
                </c:pt>
                <c:pt idx="1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3C-034C-8B21-801296D51CC6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20 mg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0.32</c:v>
                </c:pt>
                <c:pt idx="1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3C-034C-8B21-801296D51CC6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0.85</c:v>
                </c:pt>
                <c:pt idx="1">
                  <c:v>11.01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03C-034C-8B21-801296D51CC6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2.0099999999999998</c:v>
                </c:pt>
                <c:pt idx="1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03C-034C-8B21-801296D51CC6}"/>
            </c:ext>
          </c:extLst>
        </c:ser>
        <c:ser>
          <c:idx val="9"/>
          <c:order val="9"/>
          <c:tx>
            <c:strRef>
              <c:f>Sheet1!$J$1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1.68</c:v>
                </c:pt>
                <c:pt idx="1">
                  <c:v>11.36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03C-034C-8B21-801296D51CC6}"/>
            </c:ext>
          </c:extLst>
        </c:ser>
        <c:ser>
          <c:idx val="10"/>
          <c:order val="10"/>
          <c:tx>
            <c:strRef>
              <c:f>Sheet1!$K$1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1.96</c:v>
                </c:pt>
                <c:pt idx="1">
                  <c:v>15.05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03C-034C-8B21-801296D51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13600"/>
        <c:axId val="1761322544"/>
      </c:lineChart>
      <c:catAx>
        <c:axId val="21332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322544"/>
        <c:crosses val="autoZero"/>
        <c:auto val="1"/>
        <c:lblAlgn val="ctr"/>
        <c:lblOffset val="100"/>
        <c:tickMarkSkip val="1"/>
        <c:noMultiLvlLbl val="0"/>
      </c:catAx>
      <c:valAx>
        <c:axId val="1761322544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ddPCR </a:t>
                </a:r>
              </a:p>
              <a:p>
                <a:pPr>
                  <a:defRPr b="1"/>
                </a:pPr>
                <a:r>
                  <a:rPr lang="en-US" b="1"/>
                  <a:t>(exon skipping, % normal)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661B6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2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10 mg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Sheet1!$A$2:$A$3</c:f>
              <c:numCache>
                <c:formatCode>General</c:formatCode>
                <c:ptCount val="2"/>
                <c:pt idx="0">
                  <c:v>0.18</c:v>
                </c:pt>
                <c:pt idx="1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8-E54F-8F3D-DFDA81F8822C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10 mg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88-E54F-8F3D-DFDA81F8822C}"/>
              </c:ext>
            </c:extLst>
          </c:dPt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0.38</c:v>
                </c:pt>
                <c:pt idx="1">
                  <c:v>15.11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88-E54F-8F3D-DFDA81F8822C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10 mg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0.48</c:v>
                </c:pt>
                <c:pt idx="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88-E54F-8F3D-DFDA81F8822C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20 mg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88-E54F-8F3D-DFDA81F8822C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20 mg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88-E54F-8F3D-DFDA81F8822C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20 mg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0.18</c:v>
                </c:pt>
                <c:pt idx="1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88-E54F-8F3D-DFDA81F8822C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20 mg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0.15</c:v>
                </c:pt>
                <c:pt idx="1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88-E54F-8F3D-DFDA81F8822C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0.31</c:v>
                </c:pt>
                <c:pt idx="1">
                  <c:v>12.13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D88-E54F-8F3D-DFDA81F8822C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1.2</c:v>
                </c:pt>
                <c:pt idx="1">
                  <c:v>6.08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88-E54F-8F3D-DFDA81F8822C}"/>
            </c:ext>
          </c:extLst>
        </c:ser>
        <c:ser>
          <c:idx val="9"/>
          <c:order val="9"/>
          <c:tx>
            <c:strRef>
              <c:f>Sheet1!$J$1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1.45</c:v>
                </c:pt>
                <c:pt idx="1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88-E54F-8F3D-DFDA81F8822C}"/>
            </c:ext>
          </c:extLst>
        </c:ser>
        <c:ser>
          <c:idx val="10"/>
          <c:order val="10"/>
          <c:tx>
            <c:strRef>
              <c:f>Sheet1!$K$1</c:f>
              <c:strCache>
                <c:ptCount val="1"/>
                <c:pt idx="0">
                  <c:v>30 mg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Sheet1!$A$6:$A$7</c:f>
              <c:strCache>
                <c:ptCount val="2"/>
                <c:pt idx="0">
                  <c:v>Baseline</c:v>
                </c:pt>
                <c:pt idx="1">
                  <c:v>Week 12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0.7</c:v>
                </c:pt>
                <c:pt idx="1">
                  <c:v>4.1900000000000004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D88-E54F-8F3D-DFDA81F88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13600"/>
        <c:axId val="1761322544"/>
      </c:lineChart>
      <c:catAx>
        <c:axId val="21332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322544"/>
        <c:crosses val="autoZero"/>
        <c:auto val="1"/>
        <c:lblAlgn val="ctr"/>
        <c:lblOffset val="100"/>
        <c:noMultiLvlLbl val="0"/>
      </c:catAx>
      <c:valAx>
        <c:axId val="1761322544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effectLst/>
                  </a:rPr>
                  <a:t>Western blot</a:t>
                </a:r>
              </a:p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effectLst/>
                  </a:rPr>
                  <a:t>(dystrophin production, % normal)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661B6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2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575_5B0E61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62AA2C-3F79-AE40-ACBA-749719C54A9D}" authorId="{2553EBBD-7F98-7958-3B89-81D884D87BE2}" created="2022-02-04T20:22:12.398">
    <pc:sldMkLst xmlns:pc="http://schemas.microsoft.com/office/powerpoint/2013/main/command">
      <pc:docMk/>
      <pc:sldMk cId="1527669024" sldId="1397"/>
    </pc:sldMkLst>
    <p188:txBody>
      <a:bodyPr/>
      <a:lstStyle/>
      <a:p>
        <a:r>
          <a:rPr lang="en-US"/>
          <a:t>presentation will go full editorial/creative processing once content is finalized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F82F-5372-45D8-9D59-20D81E97D69A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7AD65-B89C-44F9-94EE-BD4E48498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0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AD65-B89C-44F9-94EE-BD4E484987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4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AD65-B89C-44F9-94EE-BD4E484987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8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7113" y="211138"/>
            <a:ext cx="4364037" cy="245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933" y="2808816"/>
            <a:ext cx="5486400" cy="5615611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kern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2ED6E-D971-4321-9273-80B7E8045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AD65-B89C-44F9-94EE-BD4E484987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5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AD65-B89C-44F9-94EE-BD4E484987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6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Hypomagnesemia related to study drug was severe in 2 of the 6 patients in the 30 mg/kg cohort who experienced </a:t>
            </a:r>
            <a:r>
              <a:rPr lang="en-US"/>
              <a:t>hypomagnesemia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AD65-B89C-44F9-94EE-BD4E484987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1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AD65-B89C-44F9-94EE-BD4E484987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AD65-B89C-44F9-94EE-BD4E484987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7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13515" r="150" b="20921"/>
          <a:stretch/>
        </p:blipFill>
        <p:spPr>
          <a:xfrm>
            <a:off x="0" y="1078992"/>
            <a:ext cx="12195018" cy="4498848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05F00-46AE-4705-B156-78ACA5B36646}"/>
              </a:ext>
            </a:extLst>
          </p:cNvPr>
          <p:cNvSpPr/>
          <p:nvPr/>
        </p:nvSpPr>
        <p:spPr>
          <a:xfrm>
            <a:off x="0" y="1080655"/>
            <a:ext cx="12192000" cy="449735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EB09D-A219-47DA-BA92-04154ECF3E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4" y="1628775"/>
            <a:ext cx="6480000" cy="893303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19B41-EFA0-4997-9C5E-84A4E9F912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43025" y="3050330"/>
            <a:ext cx="6481167" cy="588605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4167187"/>
            <a:ext cx="6505575" cy="533205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23938"/>
            <a:ext cx="12192000" cy="54864"/>
          </a:xfrm>
          <a:prstGeom prst="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0">
                <a:schemeClr val="bg2"/>
              </a:gs>
              <a:gs pos="99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577360"/>
            <a:ext cx="12192000" cy="54864"/>
          </a:xfrm>
          <a:prstGeom prst="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0">
                <a:schemeClr val="bg2"/>
              </a:gs>
              <a:gs pos="99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7513" y="5638800"/>
            <a:ext cx="7412037" cy="433965"/>
          </a:xfrm>
        </p:spPr>
        <p:txBody>
          <a:bodyPr tIns="91440" bIns="91440"/>
          <a:lstStyle>
            <a:lvl1pPr>
              <a:defRPr/>
            </a:lvl1pPr>
          </a:lstStyle>
          <a:p>
            <a:pPr lvl="0"/>
            <a:r>
              <a:rPr lang="en-US" dirty="0"/>
              <a:t>Conference title,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6099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with 3 Text Box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0424BAC-7579-4E67-A295-DDA75E94A48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8632" y="1629232"/>
            <a:ext cx="5616000" cy="3888000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36D3-EE5B-4072-802D-CBF2904E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1E8-E7AA-4339-AD79-E91DFEAA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000" y="1628896"/>
            <a:ext cx="3888000" cy="1152000"/>
          </a:xfrm>
          <a:ln>
            <a:solidFill>
              <a:schemeClr val="bg2"/>
            </a:solidFill>
          </a:ln>
        </p:spPr>
        <p:txBody>
          <a:bodyPr lIns="144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32DB7F-6E68-4AC7-9129-6B36097A4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135992" y="2997064"/>
            <a:ext cx="3888000" cy="1152000"/>
          </a:xfrm>
          <a:ln>
            <a:solidFill>
              <a:schemeClr val="bg2"/>
            </a:solidFill>
          </a:ln>
        </p:spPr>
        <p:txBody>
          <a:bodyPr lIns="144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783F09-9FC5-46C1-8F11-266D665AB8F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8000" y="4365232"/>
            <a:ext cx="3888000" cy="1152000"/>
          </a:xfrm>
          <a:ln>
            <a:solidFill>
              <a:schemeClr val="bg2"/>
            </a:solidFill>
          </a:ln>
        </p:spPr>
        <p:txBody>
          <a:bodyPr lIns="144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16972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with 4 Text Box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0424BAC-7579-4E67-A295-DDA75E94A48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8632" y="1629232"/>
            <a:ext cx="5616000" cy="3888000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36D3-EE5B-4072-802D-CBF2904E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1E8-E7AA-4339-AD79-E91DFEAA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000" y="1628896"/>
            <a:ext cx="3888000" cy="864000"/>
          </a:xfrm>
          <a:ln>
            <a:solidFill>
              <a:schemeClr val="bg2"/>
            </a:solidFill>
          </a:ln>
        </p:spPr>
        <p:txBody>
          <a:bodyPr lIns="144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32DB7F-6E68-4AC7-9129-6B36097A4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135992" y="2637008"/>
            <a:ext cx="3888000" cy="864000"/>
          </a:xfrm>
          <a:ln>
            <a:solidFill>
              <a:schemeClr val="bg2"/>
            </a:solidFill>
          </a:ln>
        </p:spPr>
        <p:txBody>
          <a:bodyPr lIns="144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783F09-9FC5-46C1-8F11-266D665AB8F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8000" y="3645120"/>
            <a:ext cx="3888000" cy="864000"/>
          </a:xfrm>
          <a:ln>
            <a:solidFill>
              <a:schemeClr val="bg2"/>
            </a:solidFill>
          </a:ln>
        </p:spPr>
        <p:txBody>
          <a:bodyPr lIns="144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EEA022-B80F-4CC4-9E48-577E7C196FF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135992" y="4653232"/>
            <a:ext cx="3888000" cy="864000"/>
          </a:xfrm>
          <a:ln>
            <a:solidFill>
              <a:schemeClr val="bg2"/>
            </a:solidFill>
          </a:ln>
        </p:spPr>
        <p:txBody>
          <a:bodyPr lIns="144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37611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with 3 Text Box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0424BAC-7579-4E67-A295-DDA75E94A48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8632" y="1629232"/>
            <a:ext cx="5616000" cy="3888000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36D3-EE5B-4072-802D-CBF2904E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1E8-E7AA-4339-AD79-E91DFEAA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368" y="1628896"/>
            <a:ext cx="5509194" cy="1152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620456-889E-4DBE-9EEB-DBD61054BF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5368" y="2997000"/>
            <a:ext cx="5509194" cy="1152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3D2702-95C3-44DE-803F-090F5F4E34D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5368" y="4365104"/>
            <a:ext cx="5509194" cy="1152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32C55-D4DD-46EC-B8C1-A5FE3D7D9265}"/>
              </a:ext>
            </a:extLst>
          </p:cNvPr>
          <p:cNvSpPr/>
          <p:nvPr/>
        </p:nvSpPr>
        <p:spPr>
          <a:xfrm>
            <a:off x="407368" y="1628896"/>
            <a:ext cx="108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2BC97-1342-45C6-8693-BDCA0F05ACFD}"/>
              </a:ext>
            </a:extLst>
          </p:cNvPr>
          <p:cNvSpPr/>
          <p:nvPr/>
        </p:nvSpPr>
        <p:spPr>
          <a:xfrm>
            <a:off x="407368" y="2997064"/>
            <a:ext cx="108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E4362-4C5E-440B-A087-9E68FB0A3314}"/>
              </a:ext>
            </a:extLst>
          </p:cNvPr>
          <p:cNvSpPr/>
          <p:nvPr/>
        </p:nvSpPr>
        <p:spPr>
          <a:xfrm>
            <a:off x="407368" y="4365232"/>
            <a:ext cx="108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40400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with 2 Text Box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0424BAC-7579-4E67-A295-DDA75E94A48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8632" y="1629232"/>
            <a:ext cx="5616000" cy="3888000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36D3-EE5B-4072-802D-CBF2904E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1E8-E7AA-4339-AD79-E91DFEAA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368" y="1628896"/>
            <a:ext cx="5509194" cy="1152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620456-889E-4DBE-9EEB-DBD61054BF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5368" y="2997000"/>
            <a:ext cx="5509194" cy="1152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32C55-D4DD-46EC-B8C1-A5FE3D7D9265}"/>
              </a:ext>
            </a:extLst>
          </p:cNvPr>
          <p:cNvSpPr/>
          <p:nvPr/>
        </p:nvSpPr>
        <p:spPr>
          <a:xfrm>
            <a:off x="407368" y="1628896"/>
            <a:ext cx="108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2BC97-1342-45C6-8693-BDCA0F05ACFD}"/>
              </a:ext>
            </a:extLst>
          </p:cNvPr>
          <p:cNvSpPr/>
          <p:nvPr/>
        </p:nvSpPr>
        <p:spPr>
          <a:xfrm>
            <a:off x="407368" y="2997064"/>
            <a:ext cx="108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1160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with 4 Text Box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0424BAC-7579-4E67-A295-DDA75E94A48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8632" y="1628800"/>
            <a:ext cx="5616000" cy="3888000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36D3-EE5B-4072-802D-CBF2904E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1E8-E7AA-4339-AD79-E91DFEAA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368" y="1628896"/>
            <a:ext cx="5509194" cy="864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620456-889E-4DBE-9EEB-DBD61054BF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5368" y="2637008"/>
            <a:ext cx="5509194" cy="864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3D2702-95C3-44DE-803F-090F5F4E34D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5368" y="4653232"/>
            <a:ext cx="5509194" cy="864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BDFC5B-7CEA-41B0-B22E-25DC4CE3862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15368" y="3645120"/>
            <a:ext cx="5509194" cy="864000"/>
          </a:xfrm>
          <a:noFill/>
          <a:ln>
            <a:noFill/>
          </a:ln>
        </p:spPr>
        <p:txBody>
          <a:bodyPr lIns="288000" tIns="144000" rIns="144000" bIns="144000" anchor="ctr" anchorCtr="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78BF2-E09B-4683-808C-E5BA0B3395F4}"/>
              </a:ext>
            </a:extLst>
          </p:cNvPr>
          <p:cNvSpPr/>
          <p:nvPr/>
        </p:nvSpPr>
        <p:spPr>
          <a:xfrm>
            <a:off x="407368" y="1628800"/>
            <a:ext cx="108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4AB28-8268-4897-9804-E22F91D414F2}"/>
              </a:ext>
            </a:extLst>
          </p:cNvPr>
          <p:cNvSpPr/>
          <p:nvPr/>
        </p:nvSpPr>
        <p:spPr>
          <a:xfrm>
            <a:off x="407368" y="2636944"/>
            <a:ext cx="108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31245-EF3C-47A9-8C79-FB30AA0B372F}"/>
              </a:ext>
            </a:extLst>
          </p:cNvPr>
          <p:cNvSpPr/>
          <p:nvPr/>
        </p:nvSpPr>
        <p:spPr>
          <a:xfrm>
            <a:off x="407368" y="3645088"/>
            <a:ext cx="108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6D2AB7-3605-4707-8765-F5A87E256B5D}"/>
              </a:ext>
            </a:extLst>
          </p:cNvPr>
          <p:cNvSpPr/>
          <p:nvPr/>
        </p:nvSpPr>
        <p:spPr>
          <a:xfrm>
            <a:off x="407368" y="4653232"/>
            <a:ext cx="108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2701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s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29B9-D988-4822-ADB4-925F5327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11EF-EE7D-44B0-8BAF-FB5F3AF9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556792"/>
            <a:ext cx="11522075" cy="18874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SzPct val="75000"/>
              <a:defRPr sz="2000"/>
            </a:lvl3pPr>
            <a:lvl4pPr marL="358775" indent="-179388">
              <a:buSzPct val="100000"/>
              <a:buFont typeface="Arial" panose="020B0604020202020204" pitchFamily="34" charset="0"/>
              <a:buChar char="–"/>
              <a:defRPr sz="1800"/>
            </a:lvl4pPr>
            <a:lvl5pPr>
              <a:buSzPct val="75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12137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w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3515" r="150" b="20921"/>
          <a:stretch/>
        </p:blipFill>
        <p:spPr>
          <a:xfrm>
            <a:off x="0" y="1078992"/>
            <a:ext cx="12192000" cy="44988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05F00-46AE-4705-B156-78ACA5B36646}"/>
              </a:ext>
            </a:extLst>
          </p:cNvPr>
          <p:cNvSpPr/>
          <p:nvPr/>
        </p:nvSpPr>
        <p:spPr>
          <a:xfrm>
            <a:off x="0" y="1080655"/>
            <a:ext cx="12192000" cy="4497355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EB09D-A219-47DA-BA92-04154ECF3E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4" y="1628775"/>
            <a:ext cx="6480000" cy="893303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19B41-EFA0-4997-9C5E-84A4E9F912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43025" y="3050330"/>
            <a:ext cx="6481167" cy="588605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4167187"/>
            <a:ext cx="6505575" cy="533205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23938"/>
            <a:ext cx="12192000" cy="54864"/>
          </a:xfrm>
          <a:prstGeom prst="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0">
                <a:schemeClr val="bg2"/>
              </a:gs>
              <a:gs pos="99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586413"/>
            <a:ext cx="12192000" cy="54864"/>
          </a:xfrm>
          <a:prstGeom prst="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0">
                <a:schemeClr val="bg2"/>
              </a:gs>
              <a:gs pos="99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7513" y="5638800"/>
            <a:ext cx="7412037" cy="433965"/>
          </a:xfrm>
        </p:spPr>
        <p:txBody>
          <a:bodyPr tIns="91440" bIns="91440"/>
          <a:lstStyle>
            <a:lvl1pPr>
              <a:defRPr/>
            </a:lvl1pPr>
          </a:lstStyle>
          <a:p>
            <a:pPr lvl="0"/>
            <a:r>
              <a:rPr lang="en-US" dirty="0"/>
              <a:t>Conference title, location, 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43" y="5744634"/>
            <a:ext cx="2233065" cy="10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3515" r="150" b="20921"/>
          <a:stretch/>
        </p:blipFill>
        <p:spPr>
          <a:xfrm>
            <a:off x="0" y="1078992"/>
            <a:ext cx="12192000" cy="44988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05F00-46AE-4705-B156-78ACA5B36646}"/>
              </a:ext>
            </a:extLst>
          </p:cNvPr>
          <p:cNvSpPr/>
          <p:nvPr/>
        </p:nvSpPr>
        <p:spPr>
          <a:xfrm>
            <a:off x="0" y="1080655"/>
            <a:ext cx="12192000" cy="4497355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023938"/>
            <a:ext cx="12192000" cy="54864"/>
          </a:xfrm>
          <a:prstGeom prst="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0">
                <a:schemeClr val="bg2"/>
              </a:gs>
              <a:gs pos="99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586413"/>
            <a:ext cx="12192000" cy="54864"/>
          </a:xfrm>
          <a:prstGeom prst="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0">
                <a:schemeClr val="bg2"/>
              </a:gs>
              <a:gs pos="99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7EB09D-A219-47DA-BA92-04154ECF3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023" y="2910541"/>
            <a:ext cx="9505951" cy="588605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0919B41-EFA0-4997-9C5E-84A4E9F91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3501008"/>
            <a:ext cx="9505950" cy="477805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2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29B9-D988-4822-ADB4-925F5327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11EF-EE7D-44B0-8BAF-FB5F3AF9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556792"/>
            <a:ext cx="11522075" cy="18874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SzPct val="75000"/>
              <a:defRPr sz="2000"/>
            </a:lvl3pPr>
            <a:lvl4pPr marL="358775" indent="-179388">
              <a:buSzPct val="100000"/>
              <a:buFont typeface="Arial" panose="020B0604020202020204" pitchFamily="34" charset="0"/>
              <a:buChar char="–"/>
              <a:defRPr sz="1800"/>
            </a:lvl4pPr>
            <a:lvl5pPr>
              <a:buSzPct val="75000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US" dirty="0"/>
              <a:t>SAREPTA THERAPEUTICS   |  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2613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36D3-EE5B-4072-802D-CBF2904E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1E8-E7AA-4339-AD79-E91DFEAA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556792"/>
            <a:ext cx="5688000" cy="12457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9293-CD97-4FC5-9E56-B00650D20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6792"/>
            <a:ext cx="5688000" cy="12457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436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pos="39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36D3-EE5B-4072-802D-CBF2904E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1E8-E7AA-4339-AD79-E91DFEAA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556792"/>
            <a:ext cx="3931840" cy="158272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9293-CD97-4FC5-9E56-B00650D20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556792"/>
            <a:ext cx="7364400" cy="158272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95800" y="3265489"/>
            <a:ext cx="7361238" cy="2787649"/>
          </a:xfrm>
          <a:prstGeom prst="roundRect">
            <a:avLst>
              <a:gd name="adj" fmla="val 7783"/>
            </a:avLst>
          </a:prstGeom>
          <a:ln w="31750" cap="rnd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76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0" pos="2688">
          <p15:clr>
            <a:srgbClr val="FBAE40"/>
          </p15:clr>
        </p15:guide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pos="3931">
          <p15:clr>
            <a:srgbClr val="FBAE40"/>
          </p15:clr>
        </p15:guide>
        <p15:guide id="4" pos="2832">
          <p15:clr>
            <a:srgbClr val="FBAE40"/>
          </p15:clr>
        </p15:guide>
        <p15:guide id="5" orient="horz" pos="3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248400" y="2228850"/>
            <a:ext cx="5608637" cy="3829050"/>
          </a:xfrm>
          <a:prstGeom prst="roundRect">
            <a:avLst>
              <a:gd name="adj" fmla="val 5224"/>
            </a:avLst>
          </a:prstGeom>
          <a:ln w="31750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4963" y="2228850"/>
            <a:ext cx="5608637" cy="3829050"/>
          </a:xfrm>
          <a:prstGeom prst="roundRect">
            <a:avLst>
              <a:gd name="adj" fmla="val 5473"/>
            </a:avLst>
          </a:prstGeom>
          <a:ln w="31750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557338"/>
            <a:ext cx="5608637" cy="3947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8400" y="1557338"/>
            <a:ext cx="5608638" cy="3947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Table Title</a:t>
            </a:r>
          </a:p>
        </p:txBody>
      </p:sp>
    </p:spTree>
    <p:extLst>
      <p:ext uri="{BB962C8B-B14F-4D97-AF65-F5344CB8AC3E}">
        <p14:creationId xmlns:p14="http://schemas.microsoft.com/office/powerpoint/2010/main" val="35728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pos="3744">
          <p15:clr>
            <a:srgbClr val="FBAE40"/>
          </p15:clr>
        </p15:guide>
        <p15:guide id="2" pos="3936">
          <p15:clr>
            <a:srgbClr val="FBAE40"/>
          </p15:clr>
        </p15:guide>
        <p15:guide id="3" orient="horz" pos="3816">
          <p15:clr>
            <a:srgbClr val="FBAE40"/>
          </p15:clr>
        </p15:guide>
        <p15:guide id="4" pos="4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FD49-849D-43AF-8B75-188EF4DA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11048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FFDD83-42A3-416A-A3B4-514E9AB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18169"/>
            <a:ext cx="9432925" cy="215444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>
              <a:defRPr sz="800"/>
            </a:lvl1pPr>
          </a:lstStyle>
          <a:p>
            <a:r>
              <a:rPr lang="en-GB" dirty="0"/>
              <a:t>Footnotes and/or Reference go here</a:t>
            </a:r>
          </a:p>
        </p:txBody>
      </p:sp>
    </p:spTree>
    <p:extLst>
      <p:ext uri="{BB962C8B-B14F-4D97-AF65-F5344CB8AC3E}">
        <p14:creationId xmlns:p14="http://schemas.microsoft.com/office/powerpoint/2010/main" val="36753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542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022A6-301D-40F1-BCC5-4151A33B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76964"/>
            <a:ext cx="11522075" cy="533205"/>
          </a:xfrm>
          <a:prstGeom prst="rect">
            <a:avLst/>
          </a:prstGeom>
        </p:spPr>
        <p:txBody>
          <a:bodyPr vert="horz" wrap="square" lIns="72000" tIns="72000" rIns="72000" bIns="7200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14A6-EB89-46C9-B32F-24674362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556792"/>
            <a:ext cx="11522075" cy="1595547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271588"/>
            <a:ext cx="12192000" cy="54864"/>
          </a:xfrm>
          <a:prstGeom prst="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0">
                <a:schemeClr val="bg2"/>
              </a:gs>
              <a:gs pos="99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61637"/>
            <a:ext cx="121920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1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bg2"/>
        </a:buClr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9388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2"/>
        </a:buClr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6575" indent="-1778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2"/>
        </a:buClr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5" userDrawn="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975" userDrawn="1">
          <p15:clr>
            <a:srgbClr val="F26B43"/>
          </p15:clr>
        </p15:guide>
        <p15:guide id="6" orient="horz" pos="234" userDrawn="1">
          <p15:clr>
            <a:srgbClr val="F26B43"/>
          </p15:clr>
        </p15:guide>
        <p15:guide id="7" orient="horz" pos="576" userDrawn="1">
          <p15:clr>
            <a:srgbClr val="F26B43"/>
          </p15:clr>
        </p15:guide>
        <p15:guide id="8" orient="horz" pos="37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75_5B0E61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214508-5E74-4C39-B74E-A80ECCEA5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90" y="1765850"/>
            <a:ext cx="10848976" cy="976403"/>
          </a:xfrm>
        </p:spPr>
        <p:txBody>
          <a:bodyPr anchor="ctr"/>
          <a:lstStyle/>
          <a:p>
            <a:r>
              <a:rPr lang="en-GB" sz="3000" dirty="0"/>
              <a:t>Phase 2 Multiple-Ascending-Dose Study of SRP-5051 PPMO in Patients with DMD Amenable to Exon 51 Skipping: Part A Results </a:t>
            </a:r>
            <a:endParaRPr lang="en-US" sz="3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2A0C400-BD0B-4180-86C8-41ABD547E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991" y="3161644"/>
            <a:ext cx="10850930" cy="976403"/>
          </a:xfrm>
        </p:spPr>
        <p:txBody>
          <a:bodyPr/>
          <a:lstStyle/>
          <a:p>
            <a:r>
              <a:rPr lang="en-GB" sz="2000" dirty="0"/>
              <a:t>Craig Campbell,</a:t>
            </a:r>
            <a:r>
              <a:rPr lang="en-GB" sz="2000" baseline="30000" dirty="0"/>
              <a:t>1</a:t>
            </a:r>
            <a:r>
              <a:rPr lang="en-GB" sz="2000" dirty="0"/>
              <a:t> Katherine Mathews,</a:t>
            </a:r>
            <a:r>
              <a:rPr lang="en-GB" sz="2000" baseline="30000" dirty="0"/>
              <a:t>2</a:t>
            </a:r>
            <a:r>
              <a:rPr lang="en-GB" sz="2000" dirty="0"/>
              <a:t> Marc van de Rijn,</a:t>
            </a:r>
            <a:r>
              <a:rPr lang="en-GB" sz="2000" baseline="30000" dirty="0"/>
              <a:t>3 </a:t>
            </a:r>
            <a:r>
              <a:rPr lang="en-GB" sz="2000" dirty="0"/>
              <a:t>Emanuel Palatinsky,</a:t>
            </a:r>
            <a:r>
              <a:rPr lang="en-GB" sz="2000" baseline="30000" dirty="0"/>
              <a:t>3</a:t>
            </a:r>
            <a:r>
              <a:rPr lang="en-GB" sz="2000" dirty="0"/>
              <a:t> Xiao Ni,</a:t>
            </a:r>
            <a:r>
              <a:rPr lang="en-GB" sz="2000" baseline="30000" dirty="0"/>
              <a:t>3</a:t>
            </a:r>
            <a:r>
              <a:rPr lang="en-GB" sz="2000" dirty="0"/>
              <a:t> Nanshi Sha,</a:t>
            </a:r>
            <a:r>
              <a:rPr lang="en-GB" sz="2000" baseline="30000" dirty="0"/>
              <a:t>3</a:t>
            </a:r>
            <a:r>
              <a:rPr lang="en-GB" sz="2000" dirty="0"/>
              <a:t> Ihor Sehinovych,</a:t>
            </a:r>
            <a:r>
              <a:rPr lang="en-GB" sz="2000" baseline="30000" dirty="0"/>
              <a:t>3</a:t>
            </a:r>
            <a:r>
              <a:rPr lang="en-GB" sz="2000" dirty="0"/>
              <a:t> Jon Tinsley,</a:t>
            </a:r>
            <a:r>
              <a:rPr lang="en-GB" sz="2000" baseline="30000" dirty="0"/>
              <a:t>3</a:t>
            </a:r>
            <a:r>
              <a:rPr lang="en-GB" sz="2000" dirty="0"/>
              <a:t> Jyoti Malhotra,</a:t>
            </a:r>
            <a:r>
              <a:rPr lang="en-GB" sz="2000" baseline="30000" dirty="0"/>
              <a:t>3</a:t>
            </a:r>
            <a:r>
              <a:rPr lang="en-GB" sz="2000" dirty="0"/>
              <a:t> </a:t>
            </a:r>
            <a:r>
              <a:rPr lang="en-GB" sz="2000" u="sng" dirty="0"/>
              <a:t>Darko Stevanovic</a:t>
            </a:r>
            <a:r>
              <a:rPr lang="en-GB" sz="2000" dirty="0"/>
              <a:t>,</a:t>
            </a:r>
            <a:r>
              <a:rPr lang="en-GB" sz="2000" baseline="30000" dirty="0"/>
              <a:t>3 </a:t>
            </a:r>
            <a:r>
              <a:rPr lang="en-GB" sz="2000" dirty="0"/>
              <a:t>Han Phan</a:t>
            </a:r>
            <a:r>
              <a:rPr lang="en-GB" sz="2000" baseline="30000" dirty="0"/>
              <a:t>4</a:t>
            </a:r>
            <a:r>
              <a:rPr lang="en-GB" sz="2000" dirty="0"/>
              <a:t>; on behalf of the MOMENTUM investigators 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F8F37-C256-4066-B006-6693168F91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91" y="4187930"/>
            <a:ext cx="10891794" cy="976403"/>
          </a:xfrm>
        </p:spPr>
        <p:txBody>
          <a:bodyPr anchor="ctr"/>
          <a:lstStyle/>
          <a:p>
            <a:r>
              <a:rPr lang="en-GB" sz="2000" baseline="30000" dirty="0"/>
              <a:t>1</a:t>
            </a:r>
            <a:r>
              <a:rPr lang="en-GB" sz="2000" dirty="0"/>
              <a:t>Department of Paediatrics, Schulich School of Medicine, University of Western Ontario, London, ON, Canada; </a:t>
            </a:r>
            <a:r>
              <a:rPr lang="en-GB" sz="2000" baseline="30000" dirty="0"/>
              <a:t>2</a:t>
            </a:r>
            <a:r>
              <a:rPr lang="en-GB" sz="2000" dirty="0"/>
              <a:t>University of Iowa, Iowa City, IA, USA; </a:t>
            </a:r>
            <a:r>
              <a:rPr lang="en-GB" sz="2000" baseline="30000" dirty="0"/>
              <a:t>3</a:t>
            </a:r>
            <a:r>
              <a:rPr lang="en-GB" sz="2000" dirty="0"/>
              <a:t>Sarepta Therapeutics, Inc, Cambridge, MA, USA; </a:t>
            </a:r>
            <a:r>
              <a:rPr lang="en-GB" sz="2000" baseline="30000" dirty="0"/>
              <a:t>4</a:t>
            </a:r>
            <a:r>
              <a:rPr lang="en-GB" sz="2000" dirty="0"/>
              <a:t>Rare Disease Research, Atlanta, GA, USA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7D1BA7-F355-4D41-8B40-17546E74E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648" y="5766076"/>
            <a:ext cx="10244649" cy="406265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Presented at the Muscular Dystrophy Association Clinical &amp; Scientific Conference, March 13−16,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2022, Nashville, TN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5127" y="193086"/>
            <a:ext cx="33483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 time allowed: 12 minutes</a:t>
            </a:r>
          </a:p>
          <a:p>
            <a:r>
              <a:rPr lang="en-US" dirty="0">
                <a:solidFill>
                  <a:srgbClr val="FF0000"/>
                </a:solidFill>
              </a:rPr>
              <a:t>for presentation and Q&amp;A</a:t>
            </a:r>
          </a:p>
          <a:p>
            <a:r>
              <a:rPr lang="en-US" dirty="0">
                <a:solidFill>
                  <a:srgbClr val="FF0000"/>
                </a:solidFill>
              </a:rPr>
              <a:t>Total slides: 6-8</a:t>
            </a:r>
          </a:p>
        </p:txBody>
      </p:sp>
    </p:spTree>
    <p:extLst>
      <p:ext uri="{BB962C8B-B14F-4D97-AF65-F5344CB8AC3E}">
        <p14:creationId xmlns:p14="http://schemas.microsoft.com/office/powerpoint/2010/main" val="15276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76964"/>
            <a:ext cx="11857037" cy="533205"/>
          </a:xfrm>
        </p:spPr>
        <p:txBody>
          <a:bodyPr/>
          <a:lstStyle/>
          <a:p>
            <a:r>
              <a:rPr lang="en-GB" dirty="0"/>
              <a:t>Exon skipping and dystrophin production following treatment with SRP-5051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D03590-8F4F-4E9D-8248-0135E01BB603}"/>
              </a:ext>
            </a:extLst>
          </p:cNvPr>
          <p:cNvSpPr/>
          <p:nvPr/>
        </p:nvSpPr>
        <p:spPr>
          <a:xfrm>
            <a:off x="692282" y="5437754"/>
            <a:ext cx="10983529" cy="53320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 the 20 and 30 mg/kg cohorts, </a:t>
            </a:r>
            <a:r>
              <a:rPr lang="en-US" dirty="0">
                <a:solidFill>
                  <a:schemeClr val="bg1"/>
                </a:solidFill>
              </a:rPr>
              <a:t>all patients experienced </a:t>
            </a:r>
            <a:r>
              <a:rPr lang="en-US" b="1" dirty="0">
                <a:solidFill>
                  <a:schemeClr val="bg1"/>
                </a:solidFill>
              </a:rPr>
              <a:t>an increase in exon skipping and dystrophin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98AD7-D20C-D843-8458-8F69947B4D47}"/>
              </a:ext>
            </a:extLst>
          </p:cNvPr>
          <p:cNvSpPr txBox="1"/>
          <p:nvPr/>
        </p:nvSpPr>
        <p:spPr>
          <a:xfrm>
            <a:off x="2747628" y="1484429"/>
            <a:ext cx="197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3"/>
              </a:buClr>
              <a:defRPr/>
            </a:pPr>
            <a:r>
              <a:rPr lang="en-GB" b="1" dirty="0"/>
              <a:t>Exon skipping </a:t>
            </a:r>
          </a:p>
          <a:p>
            <a:pPr lvl="0" algn="ctr">
              <a:buClr>
                <a:schemeClr val="accent3"/>
              </a:buClr>
              <a:defRPr/>
            </a:pPr>
            <a:r>
              <a:rPr lang="en-GB" b="1" dirty="0"/>
              <a:t>(</a:t>
            </a:r>
            <a:r>
              <a:rPr lang="en-GB" b="1" dirty="0" err="1"/>
              <a:t>ddPCR</a:t>
            </a:r>
            <a:r>
              <a:rPr lang="en-GB" b="1" dirty="0"/>
              <a:t>)*</a:t>
            </a:r>
            <a:endParaRPr lang="en-US" b="1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16A408-DA06-4346-9223-A716CFD331A1}"/>
              </a:ext>
            </a:extLst>
          </p:cNvPr>
          <p:cNvSpPr txBox="1"/>
          <p:nvPr/>
        </p:nvSpPr>
        <p:spPr>
          <a:xfrm>
            <a:off x="6453386" y="1484429"/>
            <a:ext cx="325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3"/>
              </a:buClr>
              <a:defRPr/>
            </a:pPr>
            <a:r>
              <a:rPr lang="en-GB" b="1" dirty="0"/>
              <a:t>Dystrophin production </a:t>
            </a:r>
            <a:br>
              <a:rPr lang="en-GB" b="1" dirty="0"/>
            </a:br>
            <a:r>
              <a:rPr lang="en-GB" b="1" dirty="0"/>
              <a:t>(western blot)*</a:t>
            </a:r>
            <a:endParaRPr lang="en-US" b="1" baseline="30000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A0F7BC1-1176-D54E-A019-204D1D576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615799"/>
              </p:ext>
            </p:extLst>
          </p:nvPr>
        </p:nvGraphicFramePr>
        <p:xfrm>
          <a:off x="1211427" y="2179257"/>
          <a:ext cx="4528731" cy="319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84679A8-EEEA-9F45-A648-CCE103EC7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823499"/>
              </p:ext>
            </p:extLst>
          </p:nvPr>
        </p:nvGraphicFramePr>
        <p:xfrm>
          <a:off x="5531744" y="2147613"/>
          <a:ext cx="4609058" cy="322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A1EABE6-206E-F444-9EE4-7F9186CFD3CA}"/>
              </a:ext>
            </a:extLst>
          </p:cNvPr>
          <p:cNvSpPr txBox="1">
            <a:spLocks/>
          </p:cNvSpPr>
          <p:nvPr/>
        </p:nvSpPr>
        <p:spPr>
          <a:xfrm>
            <a:off x="299182" y="6332988"/>
            <a:ext cx="11701474" cy="1059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>
                <a:solidFill>
                  <a:schemeClr val="tx1"/>
                </a:solidFill>
              </a:rPr>
              <a:t>*Target biopsy was at Week 12; Patients from the 4 mg/kg cohort were omitted due to missing western blot data; 10 mg/kg cohort: four doses (n=3 patients; biopsy taken mean [range] 6 [4–9] days after last dose); 20 mg/kg cohort: four doses (n=3) or five doses (n=1) (biopsy taken 9 [1–21] days after last dose); 30 mg/kg cohort: three doses (n=3) or five doses (n=1) (biopsy taken 28 [27–31] days after last dose); </a:t>
            </a:r>
            <a:r>
              <a:rPr lang="en-GB" sz="1100" b="0" baseline="30000">
                <a:solidFill>
                  <a:schemeClr val="tx1"/>
                </a:solidFill>
              </a:rPr>
              <a:t>†</a:t>
            </a:r>
            <a:r>
              <a:rPr lang="en-GB" sz="1100" b="0">
                <a:solidFill>
                  <a:schemeClr val="tx1"/>
                </a:solidFill>
              </a:rPr>
              <a:t>Adjusted for muscle content; </a:t>
            </a:r>
            <a:r>
              <a:rPr lang="en-GB" sz="1100" b="0" baseline="30000">
                <a:solidFill>
                  <a:schemeClr val="tx1"/>
                </a:solidFill>
              </a:rPr>
              <a:t>‡</a:t>
            </a:r>
            <a:r>
              <a:rPr lang="en-GB" sz="1100" b="0">
                <a:solidFill>
                  <a:schemeClr val="tx1"/>
                </a:solidFill>
              </a:rPr>
              <a:t>Biopsy is missing for two patients in the 20 mg/kg cohort due to insufficient tissue or low muscle content in sample. </a:t>
            </a:r>
            <a:r>
              <a:rPr lang="en-US" sz="1100" b="0">
                <a:solidFill>
                  <a:schemeClr val="tx1"/>
                </a:solidFill>
              </a:rPr>
              <a:t>ddPCR, droplet digital PCR.</a:t>
            </a:r>
            <a:endParaRPr lang="en-US" sz="1100" b="0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5D6F55-69B5-984A-8B3C-C1992B9D8789}"/>
              </a:ext>
            </a:extLst>
          </p:cNvPr>
          <p:cNvGrpSpPr/>
          <p:nvPr/>
        </p:nvGrpSpPr>
        <p:grpSpPr>
          <a:xfrm>
            <a:off x="10562117" y="1807594"/>
            <a:ext cx="1113694" cy="772513"/>
            <a:chOff x="6047506" y="1729387"/>
            <a:chExt cx="1113694" cy="7725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39F840-8716-AB43-AC77-734DC1DC8984}"/>
                </a:ext>
              </a:extLst>
            </p:cNvPr>
            <p:cNvSpPr txBox="1"/>
            <p:nvPr/>
          </p:nvSpPr>
          <p:spPr>
            <a:xfrm>
              <a:off x="6242038" y="1729387"/>
              <a:ext cx="919162" cy="304699"/>
            </a:xfrm>
            <a:prstGeom prst="rect">
              <a:avLst/>
            </a:prstGeom>
            <a:noFill/>
          </p:spPr>
          <p:txBody>
            <a:bodyPr wrap="none" lIns="13716" tIns="13716" rIns="13716" bIns="13716" rtlCol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 mg/kg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5FB6A7-2B65-6A4D-8BCB-CA037C536460}"/>
                </a:ext>
              </a:extLst>
            </p:cNvPr>
            <p:cNvSpPr/>
            <p:nvPr/>
          </p:nvSpPr>
          <p:spPr>
            <a:xfrm flipV="1">
              <a:off x="6047506" y="1802758"/>
              <a:ext cx="162000" cy="16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81668C-1BBB-3C44-92D3-D57F25ED0BDE}"/>
                </a:ext>
              </a:extLst>
            </p:cNvPr>
            <p:cNvSpPr/>
            <p:nvPr/>
          </p:nvSpPr>
          <p:spPr>
            <a:xfrm flipV="1">
              <a:off x="6047506" y="2036665"/>
              <a:ext cx="162000" cy="16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A5648D5-2A14-F449-9B83-9AB4EA2299CF}"/>
                </a:ext>
              </a:extLst>
            </p:cNvPr>
            <p:cNvSpPr/>
            <p:nvPr/>
          </p:nvSpPr>
          <p:spPr>
            <a:xfrm flipV="1">
              <a:off x="6047506" y="2288693"/>
              <a:ext cx="162000" cy="16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FEEE3E-1D6C-B64D-BF2A-A952E2A04630}"/>
                </a:ext>
              </a:extLst>
            </p:cNvPr>
            <p:cNvSpPr txBox="1"/>
            <p:nvPr/>
          </p:nvSpPr>
          <p:spPr>
            <a:xfrm>
              <a:off x="6242038" y="1963294"/>
              <a:ext cx="919162" cy="304699"/>
            </a:xfrm>
            <a:prstGeom prst="rect">
              <a:avLst/>
            </a:prstGeom>
            <a:noFill/>
          </p:spPr>
          <p:txBody>
            <a:bodyPr wrap="none" lIns="13716" tIns="13716" rIns="13716" bIns="13716" rtlCol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 mg/kg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9780D8-A33A-054D-B7F1-1F90C5B022A8}"/>
                </a:ext>
              </a:extLst>
            </p:cNvPr>
            <p:cNvSpPr txBox="1"/>
            <p:nvPr/>
          </p:nvSpPr>
          <p:spPr>
            <a:xfrm>
              <a:off x="6242038" y="2197201"/>
              <a:ext cx="919162" cy="304699"/>
            </a:xfrm>
            <a:prstGeom prst="rect">
              <a:avLst/>
            </a:prstGeom>
            <a:noFill/>
          </p:spPr>
          <p:txBody>
            <a:bodyPr wrap="none" lIns="13716" tIns="13716" rIns="13716" bIns="13716" rtlCol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 mg/kg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5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D553-6D19-4F7A-8406-8A72E033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83065"/>
            <a:ext cx="11522075" cy="921003"/>
          </a:xfrm>
        </p:spPr>
        <p:txBody>
          <a:bodyPr/>
          <a:lstStyle/>
          <a:p>
            <a:r>
              <a:rPr lang="en-GB" dirty="0"/>
              <a:t>Dystrophin localization at the sarcolemma, percent dystrophin-positive </a:t>
            </a:r>
            <a:r>
              <a:rPr lang="en-GB" dirty="0" err="1"/>
              <a:t>fibers</a:t>
            </a:r>
            <a:r>
              <a:rPr lang="en-GB" dirty="0"/>
              <a:t>, and fluorescence intensity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B82AAB-5A49-4B77-A157-76F1219C273A}"/>
              </a:ext>
            </a:extLst>
          </p:cNvPr>
          <p:cNvSpPr/>
          <p:nvPr/>
        </p:nvSpPr>
        <p:spPr>
          <a:xfrm>
            <a:off x="2299294" y="5229200"/>
            <a:ext cx="7593412" cy="8514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 the 30 mg/kg cohort</a:t>
            </a:r>
            <a:r>
              <a:rPr lang="en-US" dirty="0">
                <a:solidFill>
                  <a:schemeClr val="bg1"/>
                </a:solidFill>
              </a:rPr>
              <a:t>, immunofluorescence at Week 12 biopsy showed an </a:t>
            </a:r>
            <a:r>
              <a:rPr lang="en-US" b="1" dirty="0">
                <a:solidFill>
                  <a:schemeClr val="bg1"/>
                </a:solidFill>
              </a:rPr>
              <a:t>increase in PDPF and mean intensity </a:t>
            </a:r>
            <a:r>
              <a:rPr lang="en-US" dirty="0">
                <a:solidFill>
                  <a:schemeClr val="bg1"/>
                </a:solidFill>
              </a:rPr>
              <a:t>from baseline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68CB7B2-5635-0F4D-B779-657B69DF0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11846"/>
              </p:ext>
            </p:extLst>
          </p:nvPr>
        </p:nvGraphicFramePr>
        <p:xfrm>
          <a:off x="7446275" y="2567876"/>
          <a:ext cx="4050324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16">
                  <a:extLst>
                    <a:ext uri="{9D8B030D-6E8A-4147-A177-3AD203B41FA5}">
                      <a16:colId xmlns:a16="http://schemas.microsoft.com/office/drawing/2014/main" val="139782346"/>
                    </a:ext>
                  </a:extLst>
                </a:gridCol>
                <a:gridCol w="1379924">
                  <a:extLst>
                    <a:ext uri="{9D8B030D-6E8A-4147-A177-3AD203B41FA5}">
                      <a16:colId xmlns:a16="http://schemas.microsoft.com/office/drawing/2014/main" val="16901908"/>
                    </a:ext>
                  </a:extLst>
                </a:gridCol>
                <a:gridCol w="1349984">
                  <a:extLst>
                    <a:ext uri="{9D8B030D-6E8A-4147-A177-3AD203B41FA5}">
                      <a16:colId xmlns:a16="http://schemas.microsoft.com/office/drawing/2014/main" val="1426864647"/>
                    </a:ext>
                  </a:extLst>
                </a:gridCol>
              </a:tblGrid>
              <a:tr h="674747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baseline="0" dirty="0">
                          <a:solidFill>
                            <a:schemeClr val="bg1"/>
                          </a:solidFill>
                        </a:rPr>
                        <a:t>30 mg/kg </a:t>
                      </a:r>
                      <a:br>
                        <a:rPr lang="en-US" sz="1800" b="1" cap="none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cap="none" baseline="0" dirty="0">
                          <a:solidFill>
                            <a:schemeClr val="bg1"/>
                          </a:solidFill>
                        </a:rPr>
                        <a:t>biopsy set</a:t>
                      </a:r>
                    </a:p>
                    <a:p>
                      <a:pPr algn="ctr"/>
                      <a:r>
                        <a:rPr lang="en-US" sz="1800" b="1" cap="none" baseline="0" dirty="0">
                          <a:solidFill>
                            <a:schemeClr val="bg1"/>
                          </a:solidFill>
                        </a:rPr>
                        <a:t>(n=4)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>
                          <a:srgbClr val="54274E"/>
                        </a:buClr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Mean (SE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) % </a:t>
                      </a:r>
                    </a:p>
                    <a:p>
                      <a:pPr algn="ctr">
                        <a:buClr>
                          <a:srgbClr val="54274E"/>
                        </a:buClr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positive fibers 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baseline="0" dirty="0">
                          <a:solidFill>
                            <a:schemeClr val="bg1"/>
                          </a:solidFill>
                        </a:rPr>
                        <a:t>Mean (SE) %  </a:t>
                      </a:r>
                    </a:p>
                    <a:p>
                      <a:pPr algn="ctr"/>
                      <a:r>
                        <a:rPr lang="en-US" sz="1800" cap="none" baseline="0" dirty="0">
                          <a:solidFill>
                            <a:schemeClr val="bg1"/>
                          </a:solidFill>
                        </a:rPr>
                        <a:t>fluorescence intensity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6117"/>
                  </a:ext>
                </a:extLst>
              </a:tr>
              <a:tr h="4146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Week 12 biopsy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64.53 (9.21)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en-US" sz="18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30.36 (3.30)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982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22CC62B-A2EA-3C4A-A585-CEA821DF66F0}"/>
              </a:ext>
            </a:extLst>
          </p:cNvPr>
          <p:cNvSpPr txBox="1"/>
          <p:nvPr/>
        </p:nvSpPr>
        <p:spPr>
          <a:xfrm>
            <a:off x="-132692" y="2564904"/>
            <a:ext cx="1261858" cy="479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777914-609E-9240-BF5F-E68BF21E5E0E}"/>
              </a:ext>
            </a:extLst>
          </p:cNvPr>
          <p:cNvSpPr txBox="1"/>
          <p:nvPr/>
        </p:nvSpPr>
        <p:spPr>
          <a:xfrm>
            <a:off x="-111728" y="3970351"/>
            <a:ext cx="1231005" cy="479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Week 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01F0F-3611-0545-9825-438F41F46138}"/>
              </a:ext>
            </a:extLst>
          </p:cNvPr>
          <p:cNvSpPr txBox="1"/>
          <p:nvPr/>
        </p:nvSpPr>
        <p:spPr>
          <a:xfrm>
            <a:off x="623392" y="1160748"/>
            <a:ext cx="2739551" cy="81516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Merosin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(membrane label)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CD5A9-0F2E-144A-85F7-FAC95E4F97FB}"/>
              </a:ext>
            </a:extLst>
          </p:cNvPr>
          <p:cNvSpPr txBox="1"/>
          <p:nvPr/>
        </p:nvSpPr>
        <p:spPr>
          <a:xfrm>
            <a:off x="2963652" y="1496406"/>
            <a:ext cx="1547390" cy="4795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Dystrophin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B6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72BEF-9E4B-F24C-AAE4-5C9404BDE0E6}"/>
              </a:ext>
            </a:extLst>
          </p:cNvPr>
          <p:cNvSpPr txBox="1"/>
          <p:nvPr/>
        </p:nvSpPr>
        <p:spPr>
          <a:xfrm>
            <a:off x="4717237" y="1496406"/>
            <a:ext cx="1522779" cy="4795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8B50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Merge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37F97ED-704A-5549-8166-125AF680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1" y="1976880"/>
            <a:ext cx="5215763" cy="3006405"/>
          </a:xfrm>
          <a:prstGeom prst="rect">
            <a:avLst/>
          </a:prstGeom>
        </p:spPr>
      </p:pic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F654CF2-CB4B-614D-B2BD-BE83D34EFFCD}"/>
              </a:ext>
            </a:extLst>
          </p:cNvPr>
          <p:cNvSpPr txBox="1">
            <a:spLocks/>
          </p:cNvSpPr>
          <p:nvPr/>
        </p:nvSpPr>
        <p:spPr>
          <a:xfrm>
            <a:off x="334963" y="6418686"/>
            <a:ext cx="7111312" cy="2562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7159" indent="-157159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00031" indent="-136522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6552" indent="-142871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3074" indent="-136522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PDPF, percent dystrophin-positive fibers; Q4W, once every 4 weeks; SE, standard error.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3B725A-E0FB-F74A-91CC-A7AAEAF52193}"/>
              </a:ext>
            </a:extLst>
          </p:cNvPr>
          <p:cNvSpPr txBox="1"/>
          <p:nvPr/>
        </p:nvSpPr>
        <p:spPr>
          <a:xfrm>
            <a:off x="7374901" y="4103870"/>
            <a:ext cx="4697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Mean baseline values were 17.18% and 15.68% for dystrophin-positive fibers and intensity, respectively</a:t>
            </a:r>
          </a:p>
        </p:txBody>
      </p:sp>
    </p:spTree>
    <p:extLst>
      <p:ext uri="{BB962C8B-B14F-4D97-AF65-F5344CB8AC3E}">
        <p14:creationId xmlns:p14="http://schemas.microsoft.com/office/powerpoint/2010/main" val="4384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67" y="1484784"/>
            <a:ext cx="11413665" cy="4977498"/>
          </a:xfrm>
        </p:spPr>
        <p:txBody>
          <a:bodyPr/>
          <a:lstStyle/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SRP-5051 is an investigational PPMO designed to skip exon 51 of the </a:t>
            </a:r>
            <a:r>
              <a:rPr lang="en-US" sz="1800" b="0" i="1" dirty="0">
                <a:solidFill>
                  <a:schemeClr val="tx1"/>
                </a:solidFill>
              </a:rPr>
              <a:t>DMD</a:t>
            </a:r>
            <a:r>
              <a:rPr lang="en-US" sz="1800" b="0" dirty="0">
                <a:solidFill>
                  <a:schemeClr val="tx1"/>
                </a:solidFill>
              </a:rPr>
              <a:t> gene with a Q4W dosing schedule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The majority of TEAEs were mild or moderate in severity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After the emergence of a new safety signal of hypomagnesemia, analysis of all available data indicate that hypomagnesemia can be monitored and is manageable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All patients in the 20 and 30 mg/kg dosing cohorts experienced an increase in exon skipping and dystrophin production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Immunofluorescence analysis performed on biopsies from the 30 mg/kg dosing cohort demonstrated correct localization of dystrophin protein at the sarcolemma 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All participants from Part A are invited to enroll in Part B of MOMENTUM, which is currently enrolling additional participants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FFFA6326-DA5E-054E-90E8-29024B3545E4}"/>
              </a:ext>
            </a:extLst>
          </p:cNvPr>
          <p:cNvSpPr/>
          <p:nvPr/>
        </p:nvSpPr>
        <p:spPr>
          <a:xfrm>
            <a:off x="2207480" y="5284746"/>
            <a:ext cx="7777038" cy="72108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Key Takeaway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MOMENTUM Part A results support further clinical investigation of SRP-5051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BECE57-5D92-4A47-A713-BE0969BB5507}"/>
              </a:ext>
            </a:extLst>
          </p:cNvPr>
          <p:cNvSpPr txBox="1">
            <a:spLocks/>
          </p:cNvSpPr>
          <p:nvPr/>
        </p:nvSpPr>
        <p:spPr>
          <a:xfrm>
            <a:off x="334963" y="6307010"/>
            <a:ext cx="10569541" cy="1552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dirty="0">
                <a:solidFill>
                  <a:schemeClr val="tx1"/>
                </a:solidFill>
              </a:rPr>
              <a:t>DMD, Duchenne muscular dystrophy; FDA, Food and Drug Administration; MOMENTUM, Study for Dose Determination of SRP-5051, Then Dose Expansion in Patients With Duchenne Muscular Dystrophy Amenable to Exon 51-Skipping Treatment; </a:t>
            </a:r>
            <a:r>
              <a:rPr lang="pt-BR" sz="1000" b="0" dirty="0">
                <a:solidFill>
                  <a:schemeClr val="tx1"/>
                </a:solidFill>
                <a:cs typeface="Arial" panose="020B0604020202020204" pitchFamily="34" charset="0"/>
              </a:rPr>
              <a:t>PPMO, </a:t>
            </a:r>
            <a:r>
              <a:rPr lang="pt-BR" sz="1000" b="0" dirty="0" err="1">
                <a:solidFill>
                  <a:schemeClr val="tx1"/>
                </a:solidFill>
                <a:cs typeface="Arial" panose="020B0604020202020204" pitchFamily="34" charset="0"/>
              </a:rPr>
              <a:t>peptide-conjugated</a:t>
            </a:r>
            <a:r>
              <a:rPr lang="pt-BR" sz="1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sz="1000" b="0" dirty="0" err="1">
                <a:solidFill>
                  <a:schemeClr val="tx1"/>
                </a:solidFill>
                <a:cs typeface="Arial" panose="020B0604020202020204" pitchFamily="34" charset="0"/>
              </a:rPr>
              <a:t>phosphorodiamidate</a:t>
            </a:r>
            <a:r>
              <a:rPr lang="pt-BR" sz="1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sz="1000" b="0" dirty="0" err="1">
                <a:solidFill>
                  <a:schemeClr val="tx1"/>
                </a:solidFill>
                <a:cs typeface="Arial" panose="020B0604020202020204" pitchFamily="34" charset="0"/>
              </a:rPr>
              <a:t>morpholino</a:t>
            </a:r>
            <a:r>
              <a:rPr lang="pt-BR" sz="1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sz="1000" b="0" dirty="0" err="1">
                <a:solidFill>
                  <a:schemeClr val="tx1"/>
                </a:solidFill>
                <a:cs typeface="Arial" panose="020B0604020202020204" pitchFamily="34" charset="0"/>
              </a:rPr>
              <a:t>oligomer</a:t>
            </a:r>
            <a:r>
              <a:rPr lang="pt-BR" sz="1000" b="0" dirty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  <a:r>
              <a:rPr lang="en-US" sz="1000" b="0" dirty="0">
                <a:solidFill>
                  <a:schemeClr val="tx1"/>
                </a:solidFill>
              </a:rPr>
              <a:t> Q4W, once every 4 weeks; TEAE, treatment-emergent adverse event</a:t>
            </a:r>
            <a:r>
              <a:rPr lang="pt-BR" sz="1000" b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8CA2-E84A-FE4F-B66C-F5C25018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5A3E-45EA-CC45-B032-7633E63CF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04764"/>
            <a:ext cx="11522075" cy="5988544"/>
          </a:xfrm>
        </p:spPr>
        <p:txBody>
          <a:bodyPr numCol="1"/>
          <a:lstStyle/>
          <a:p>
            <a:r>
              <a:rPr lang="en-US" dirty="0"/>
              <a:t>A warm thank you to… </a:t>
            </a:r>
          </a:p>
          <a:p>
            <a:pPr marL="328609" lvl="1" indent="-171450"/>
            <a:r>
              <a:rPr lang="en-US" dirty="0"/>
              <a:t>The patients and their families for their participation and all co-investigators and study personnel involved with Study 5051-201</a:t>
            </a:r>
          </a:p>
          <a:p>
            <a:pPr marL="328609" lvl="1" indent="-171450" algn="ctr"/>
            <a:r>
              <a:rPr lang="en-US" u="sng" dirty="0"/>
              <a:t>List of participating sites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/>
              <a:t>H. Phan,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Rare Disease Research, Atlanta, GA, USA</a:t>
            </a:r>
            <a:endParaRPr lang="en-US" dirty="0"/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/>
              <a:t>A.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Nascimento, Hospital Sant Joan de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Deu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, Barcelona, Spain 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inherit"/>
              </a:rPr>
              <a:t>N.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Muelas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, Hospital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Universitari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I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Politecnic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La Fe de Valencia, Valencia, Spain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inherit"/>
              </a:rPr>
              <a:t>C. Campbell, London Health Sciences Centre, London, ON, CA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inherit"/>
              </a:rPr>
              <a:t>W.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Mauney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, NW FL Clinical Research Group, Gulf Breeze, FL, USA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inherit"/>
              </a:rPr>
              <a:t>N.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Deconinck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, UZ Gent, Flanders, Belgium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inherit"/>
              </a:rPr>
              <a:t>K. Mathews, University of Iowa, IA, USA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inherit"/>
              </a:rPr>
              <a:t>H. Abdel-Hamid, Children's Hospital of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Pittburgh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, PA, US </a:t>
            </a:r>
          </a:p>
          <a:p>
            <a:pPr marL="50005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inherit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Spinty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, Alder Hey Children's Hospital NHS Trust, Liverpool, England</a:t>
            </a:r>
            <a:endParaRPr lang="en-US" dirty="0">
              <a:latin typeface="Calibri" panose="020F0502020204030204" pitchFamily="34" charset="0"/>
            </a:endParaRPr>
          </a:p>
          <a:p>
            <a:pPr marL="500059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72" y="1772816"/>
            <a:ext cx="6840760" cy="3815642"/>
          </a:xfrm>
        </p:spPr>
        <p:txBody>
          <a:bodyPr/>
          <a:lstStyle/>
          <a:p>
            <a:pPr lvl="2">
              <a:buClr>
                <a:schemeClr val="tx2"/>
              </a:buClr>
              <a:buFont typeface="System Font Regular"/>
              <a:buChar char="•"/>
            </a:pPr>
            <a:r>
              <a:rPr lang="en-GB" sz="1600" b="1" dirty="0"/>
              <a:t>C. Campbell </a:t>
            </a:r>
            <a:r>
              <a:rPr lang="en-GB" sz="1600" dirty="0"/>
              <a:t>is a site investigator for </a:t>
            </a:r>
            <a:r>
              <a:rPr lang="en-GB" sz="1600" dirty="0" err="1"/>
              <a:t>Acceleron</a:t>
            </a:r>
            <a:r>
              <a:rPr lang="en-GB" sz="1600" dirty="0"/>
              <a:t>, AMO, Biogen, </a:t>
            </a:r>
            <a:r>
              <a:rPr lang="en-GB" sz="1600" dirty="0" err="1"/>
              <a:t>Biomarin</a:t>
            </a:r>
            <a:r>
              <a:rPr lang="en-GB" sz="1600" dirty="0"/>
              <a:t>, Cytokinetics, GSK, Pfizer, PTC Therapeutics, Roche, Sarepta, and Wave, and has received research support from Biogen, Genzyme, PTC Therapeutics, and Valerian for investigator-initiated grants. He has received fees for advisory functions from AMO, Biogen, Roche, and PTC Therapeutics, and is a data safety monitoring board member for Catabasis and Solid.</a:t>
            </a:r>
            <a:endParaRPr lang="en-GB" sz="1600" b="1" dirty="0"/>
          </a:p>
          <a:p>
            <a:pPr lvl="2">
              <a:buClr>
                <a:schemeClr val="tx2"/>
              </a:buClr>
              <a:buFont typeface="System Font Regular"/>
              <a:buChar char="•"/>
            </a:pPr>
            <a:r>
              <a:rPr lang="en-GB" sz="1600" b="1" dirty="0"/>
              <a:t>K. Mathews</a:t>
            </a:r>
            <a:r>
              <a:rPr lang="en-GB" sz="1600" dirty="0"/>
              <a:t> has received research support as a site PI from Catabasis, </a:t>
            </a:r>
            <a:r>
              <a:rPr lang="en-GB" sz="1600" dirty="0" err="1"/>
              <a:t>Italfarmaco</a:t>
            </a:r>
            <a:r>
              <a:rPr lang="en-GB" sz="1600" dirty="0"/>
              <a:t>, Reata, </a:t>
            </a:r>
            <a:r>
              <a:rPr lang="en-GB" sz="1600" dirty="0" err="1"/>
              <a:t>Retrotope</a:t>
            </a:r>
            <a:r>
              <a:rPr lang="en-GB" sz="1600" dirty="0"/>
              <a:t>, </a:t>
            </a:r>
            <a:r>
              <a:rPr lang="en-GB" sz="1600" dirty="0" err="1"/>
              <a:t>Santhera</a:t>
            </a:r>
            <a:r>
              <a:rPr lang="en-GB" sz="1600" dirty="0"/>
              <a:t>, and Sarepta. She also has research support from CDC (U01 DD001248) and FARA and NIH (5 U54 NS053672, U24 NS-10718).</a:t>
            </a:r>
          </a:p>
          <a:p>
            <a:pPr lvl="2">
              <a:buClr>
                <a:schemeClr val="tx2"/>
              </a:buClr>
              <a:buFont typeface="System Font Regular"/>
              <a:buChar char="•"/>
            </a:pPr>
            <a:r>
              <a:rPr lang="en-GB" sz="1600" b="1" dirty="0"/>
              <a:t>M. van de Rijn, E. Palatinsky, X. Ni, J. Tinsley, N. Sha, J. Malhotra, I. </a:t>
            </a:r>
            <a:r>
              <a:rPr lang="en-GB" sz="1600" b="1" dirty="0" err="1"/>
              <a:t>Sehinovych</a:t>
            </a:r>
            <a:r>
              <a:rPr lang="en-GB" sz="1600" b="1" dirty="0"/>
              <a:t> and D. </a:t>
            </a:r>
            <a:r>
              <a:rPr lang="en-GB" sz="1600" b="1" dirty="0" err="1"/>
              <a:t>Stevanovic</a:t>
            </a:r>
            <a:r>
              <a:rPr lang="en-GB" sz="1600" b="1" dirty="0"/>
              <a:t> </a:t>
            </a:r>
            <a:r>
              <a:rPr lang="en-GB" sz="1600" dirty="0"/>
              <a:t>are or have been employees of Sarepta Therapeutics, Inc, and may own stock in the company. </a:t>
            </a:r>
          </a:p>
          <a:p>
            <a:pPr lvl="2">
              <a:buClr>
                <a:schemeClr val="tx2"/>
              </a:buClr>
              <a:buFont typeface="System Font Regular"/>
              <a:buChar char="•"/>
            </a:pPr>
            <a:r>
              <a:rPr lang="en-GB" sz="1600" b="1" dirty="0"/>
              <a:t>H. Phan </a:t>
            </a:r>
            <a:r>
              <a:rPr lang="en-GB" sz="1600" dirty="0"/>
              <a:t>has received grants from the CDC foundation and research support</a:t>
            </a:r>
            <a:r>
              <a:rPr lang="en-US" sz="1600" dirty="0"/>
              <a:t> as a site PI from Catabasis, </a:t>
            </a:r>
            <a:r>
              <a:rPr lang="en-US" sz="1600" dirty="0" err="1"/>
              <a:t>Italfarmaco</a:t>
            </a:r>
            <a:r>
              <a:rPr lang="en-US" sz="1600" dirty="0"/>
              <a:t>, Pfizer, </a:t>
            </a:r>
            <a:r>
              <a:rPr lang="en-US" sz="1600" dirty="0" err="1"/>
              <a:t>Santhera</a:t>
            </a:r>
            <a:r>
              <a:rPr lang="en-US" sz="1600" dirty="0"/>
              <a:t>, and Sarepta.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36160" y="1772816"/>
            <a:ext cx="4068849" cy="2119793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SzPct val="75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chemeClr val="tx2"/>
              </a:buClr>
              <a:buFont typeface="System Font Regular"/>
              <a:buChar char="•"/>
            </a:pPr>
            <a:r>
              <a:rPr lang="en-US" sz="1600" dirty="0"/>
              <a:t>This study (NCT04004065) was funded by Sarepta Therapeutics, Inc. </a:t>
            </a:r>
          </a:p>
          <a:p>
            <a:pPr lvl="2">
              <a:buClr>
                <a:schemeClr val="tx2"/>
              </a:buClr>
              <a:buFont typeface="System Font Regular"/>
              <a:buChar char="•"/>
            </a:pPr>
            <a:r>
              <a:rPr lang="en-US" sz="1600" dirty="0"/>
              <a:t>Products are investigational only.</a:t>
            </a:r>
          </a:p>
          <a:p>
            <a:pPr lvl="2">
              <a:buClr>
                <a:schemeClr val="tx2"/>
              </a:buClr>
              <a:buFont typeface="System Font Regular"/>
              <a:buChar char="•"/>
            </a:pPr>
            <a:r>
              <a:rPr lang="en-US" sz="1600" dirty="0"/>
              <a:t>Medical writing support was provided by Eloquent Scientific Solutions, and funded by Sarepta Therapeutics, Inc.</a:t>
            </a:r>
          </a:p>
          <a:p>
            <a:pPr marL="457200" indent="-457200">
              <a:buClr>
                <a:schemeClr val="tx2"/>
              </a:buClr>
              <a:buFont typeface="System Font Regular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94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963" y="376965"/>
            <a:ext cx="11522075" cy="53320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452DB88-6BB7-42C5-A820-03E47AB451D7}"/>
              </a:ext>
            </a:extLst>
          </p:cNvPr>
          <p:cNvSpPr txBox="1">
            <a:spLocks/>
          </p:cNvSpPr>
          <p:nvPr/>
        </p:nvSpPr>
        <p:spPr>
          <a:xfrm>
            <a:off x="158568" y="6188444"/>
            <a:ext cx="11748628" cy="4647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828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rgbClr val="73737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0005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.AppleSystemUIFont" charset="-120"/>
              <a:buChar char="—"/>
              <a:tabLst/>
              <a:defRPr sz="1600" kern="1200">
                <a:solidFill>
                  <a:srgbClr val="737373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57467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 sz="1600" kern="1200">
                <a:solidFill>
                  <a:srgbClr val="737373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01688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 sz="1600" kern="1200">
                <a:solidFill>
                  <a:srgbClr val="737373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287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 sz="1600" kern="1200">
                <a:solidFill>
                  <a:srgbClr val="737373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1. Gan L, et al. Poster presented at the 2019 Muscular Dystrophy Association (MDA) conference. April 13–17, 2019.  Orlando, FL. 2. </a:t>
            </a:r>
            <a:r>
              <a:rPr lang="en-US" sz="1000" dirty="0" err="1">
                <a:solidFill>
                  <a:schemeClr val="tx1"/>
                </a:solidFill>
              </a:rPr>
              <a:t>Echevarría</a:t>
            </a:r>
            <a:r>
              <a:rPr lang="en-US" sz="1000" dirty="0">
                <a:solidFill>
                  <a:schemeClr val="tx1"/>
                </a:solidFill>
              </a:rPr>
              <a:t> L, et al. Hum Mol Genet. 2018; 27:R163-72.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3F43FB5-08E6-A544-BE72-3DD1F9EE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6" y="1653390"/>
            <a:ext cx="11748628" cy="1838177"/>
          </a:xfrm>
        </p:spPr>
        <p:txBody>
          <a:bodyPr/>
          <a:lstStyle/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Peptide-conjugated PMOs (PPMOs) are a next-generation chemistry platform: cell-penetrating peptide is conjugated to PMO backbone to increase cellular uptake, exon skipping, and dystrophin protein</a:t>
            </a:r>
            <a:r>
              <a:rPr lang="en-US" sz="1800" b="0" baseline="30000" dirty="0">
                <a:solidFill>
                  <a:schemeClr val="tx1"/>
                </a:solidFill>
              </a:rPr>
              <a:t>1,2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SRP-5051 is an investigational PPMO designed to skip exon 51 of the </a:t>
            </a:r>
            <a:r>
              <a:rPr lang="en-US" sz="1800" b="0" i="1" dirty="0">
                <a:solidFill>
                  <a:schemeClr val="tx1"/>
                </a:solidFill>
              </a:rPr>
              <a:t>DMD</a:t>
            </a:r>
            <a:r>
              <a:rPr lang="en-US" sz="1800" b="0" dirty="0">
                <a:solidFill>
                  <a:schemeClr val="tx1"/>
                </a:solidFill>
              </a:rPr>
              <a:t> gene to restore the reading frame and allow production of internally truncated dystrophin</a:t>
            </a:r>
          </a:p>
          <a:p>
            <a:pPr marL="466725" indent="-466725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13CB73-FFBA-664B-A5E5-BED3B7C62DC7}"/>
              </a:ext>
            </a:extLst>
          </p:cNvPr>
          <p:cNvGrpSpPr/>
          <p:nvPr/>
        </p:nvGrpSpPr>
        <p:grpSpPr>
          <a:xfrm>
            <a:off x="2639616" y="3755194"/>
            <a:ext cx="5999454" cy="992855"/>
            <a:chOff x="2238486" y="3647007"/>
            <a:chExt cx="6811210" cy="7375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7FC3D-85F9-A542-A15D-4EA241BA04C7}"/>
                </a:ext>
              </a:extLst>
            </p:cNvPr>
            <p:cNvSpPr txBox="1"/>
            <p:nvPr/>
          </p:nvSpPr>
          <p:spPr>
            <a:xfrm>
              <a:off x="7853066" y="4063492"/>
              <a:ext cx="916414" cy="241064"/>
            </a:xfrm>
            <a:prstGeom prst="rect">
              <a:avLst/>
            </a:prstGeom>
            <a:noFill/>
          </p:spPr>
          <p:txBody>
            <a:bodyPr wrap="none" lIns="54000" tIns="54000" rIns="54000" bIns="54000" rtlCol="0" anchor="ctr"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SRP-5051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22A6EB-F956-184C-B74A-F3E67D67E24C}"/>
                </a:ext>
              </a:extLst>
            </p:cNvPr>
            <p:cNvGrpSpPr/>
            <p:nvPr/>
          </p:nvGrpSpPr>
          <p:grpSpPr>
            <a:xfrm>
              <a:off x="7565797" y="3647007"/>
              <a:ext cx="1483899" cy="354311"/>
              <a:chOff x="1941794" y="2390153"/>
              <a:chExt cx="1185771" cy="238159"/>
            </a:xfrm>
          </p:grpSpPr>
          <p:sp>
            <p:nvSpPr>
              <p:cNvPr id="32" name="Flowchart: Direct Access Storage 138">
                <a:extLst>
                  <a:ext uri="{FF2B5EF4-FFF2-40B4-BE49-F238E27FC236}">
                    <a16:creationId xmlns:a16="http://schemas.microsoft.com/office/drawing/2014/main" id="{0D39A5D6-6DBB-2749-BF98-D00CB18143E1}"/>
                  </a:ext>
                </a:extLst>
              </p:cNvPr>
              <p:cNvSpPr/>
              <p:nvPr/>
            </p:nvSpPr>
            <p:spPr>
              <a:xfrm>
                <a:off x="1941794" y="2390153"/>
                <a:ext cx="504179" cy="216025"/>
              </a:xfrm>
              <a:prstGeom prst="flowChartMagneticDrum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: Shape 345">
                <a:extLst>
                  <a:ext uri="{FF2B5EF4-FFF2-40B4-BE49-F238E27FC236}">
                    <a16:creationId xmlns:a16="http://schemas.microsoft.com/office/drawing/2014/main" id="{37FDEC3C-FB59-0543-9D7A-98A37F34C0BB}"/>
                  </a:ext>
                </a:extLst>
              </p:cNvPr>
              <p:cNvSpPr/>
              <p:nvPr/>
            </p:nvSpPr>
            <p:spPr>
              <a:xfrm rot="567583">
                <a:off x="2374837" y="2485309"/>
                <a:ext cx="325315" cy="43963"/>
              </a:xfrm>
              <a:custGeom>
                <a:avLst/>
                <a:gdLst>
                  <a:gd name="connsiteX0" fmla="*/ 0 w 325316"/>
                  <a:gd name="connsiteY0" fmla="*/ 43962 h 43962"/>
                  <a:gd name="connsiteX1" fmla="*/ 126023 w 325316"/>
                  <a:gd name="connsiteY1" fmla="*/ 8792 h 43962"/>
                  <a:gd name="connsiteX2" fmla="*/ 228600 w 325316"/>
                  <a:gd name="connsiteY2" fmla="*/ 38100 h 43962"/>
                  <a:gd name="connsiteX3" fmla="*/ 325316 w 325316"/>
                  <a:gd name="connsiteY3" fmla="*/ 0 h 4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316" h="43962">
                    <a:moveTo>
                      <a:pt x="0" y="43962"/>
                    </a:moveTo>
                    <a:lnTo>
                      <a:pt x="126023" y="8792"/>
                    </a:lnTo>
                    <a:lnTo>
                      <a:pt x="228600" y="38100"/>
                    </a:lnTo>
                    <a:lnTo>
                      <a:pt x="325316" y="0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Flowchart: Decision 140">
                <a:extLst>
                  <a:ext uri="{FF2B5EF4-FFF2-40B4-BE49-F238E27FC236}">
                    <a16:creationId xmlns:a16="http://schemas.microsoft.com/office/drawing/2014/main" id="{938E965D-0A62-2043-BFA1-B712F1B20EF6}"/>
                  </a:ext>
                </a:extLst>
              </p:cNvPr>
              <p:cNvSpPr/>
              <p:nvPr/>
            </p:nvSpPr>
            <p:spPr>
              <a:xfrm>
                <a:off x="2623386" y="2392202"/>
                <a:ext cx="504179" cy="236110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4464F9-5E9D-5A43-8BD7-A04418E3D9A1}"/>
                </a:ext>
              </a:extLst>
            </p:cNvPr>
            <p:cNvSpPr txBox="1"/>
            <p:nvPr/>
          </p:nvSpPr>
          <p:spPr>
            <a:xfrm>
              <a:off x="2238486" y="4063493"/>
              <a:ext cx="2184728" cy="241064"/>
            </a:xfrm>
            <a:prstGeom prst="rect">
              <a:avLst/>
            </a:prstGeom>
            <a:noFill/>
          </p:spPr>
          <p:txBody>
            <a:bodyPr wrap="square" lIns="54000" tIns="54000" rIns="54000" bIns="54000" rtlCol="0" anchor="ctr"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PMO</a:t>
              </a:r>
            </a:p>
          </p:txBody>
        </p:sp>
        <p:sp>
          <p:nvSpPr>
            <p:cNvPr id="25" name="Flowchart: Direct Access Storage 144">
              <a:extLst>
                <a:ext uri="{FF2B5EF4-FFF2-40B4-BE49-F238E27FC236}">
                  <a16:creationId xmlns:a16="http://schemas.microsoft.com/office/drawing/2014/main" id="{FE46EFE1-917C-BA45-B0B3-AEA54D305508}"/>
                </a:ext>
              </a:extLst>
            </p:cNvPr>
            <p:cNvSpPr/>
            <p:nvPr/>
          </p:nvSpPr>
          <p:spPr>
            <a:xfrm>
              <a:off x="3015382" y="3647020"/>
              <a:ext cx="630941" cy="321382"/>
            </a:xfrm>
            <a:prstGeom prst="flowChartMagneticDrum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CCFABF-A633-B64F-AF57-9FD05FBF9533}"/>
                </a:ext>
              </a:extLst>
            </p:cNvPr>
            <p:cNvSpPr txBox="1"/>
            <p:nvPr/>
          </p:nvSpPr>
          <p:spPr>
            <a:xfrm>
              <a:off x="4852234" y="3983469"/>
              <a:ext cx="1528262" cy="401114"/>
            </a:xfrm>
            <a:prstGeom prst="rect">
              <a:avLst/>
            </a:prstGeom>
            <a:noFill/>
          </p:spPr>
          <p:txBody>
            <a:bodyPr wrap="none" lIns="54000" tIns="54000" rIns="54000" bIns="54000" rtlCol="0" anchor="ctr"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Cell-penetrating </a:t>
              </a:r>
            </a:p>
            <a:p>
              <a:pPr algn="ctr">
                <a:defRPr/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peptide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851FE3-C834-F546-AEF8-AB3FBE5C2869}"/>
                </a:ext>
              </a:extLst>
            </p:cNvPr>
            <p:cNvGrpSpPr/>
            <p:nvPr/>
          </p:nvGrpSpPr>
          <p:grpSpPr>
            <a:xfrm>
              <a:off x="5026126" y="3650049"/>
              <a:ext cx="941991" cy="351262"/>
              <a:chOff x="1919480" y="2392202"/>
              <a:chExt cx="752733" cy="236110"/>
            </a:xfrm>
          </p:grpSpPr>
          <p:sp>
            <p:nvSpPr>
              <p:cNvPr id="30" name="Freeform: Shape 345">
                <a:extLst>
                  <a:ext uri="{FF2B5EF4-FFF2-40B4-BE49-F238E27FC236}">
                    <a16:creationId xmlns:a16="http://schemas.microsoft.com/office/drawing/2014/main" id="{19D741FE-3F6A-2243-948C-16A3A2CF9EBF}"/>
                  </a:ext>
                </a:extLst>
              </p:cNvPr>
              <p:cNvSpPr/>
              <p:nvPr/>
            </p:nvSpPr>
            <p:spPr>
              <a:xfrm rot="567583">
                <a:off x="1919480" y="2485309"/>
                <a:ext cx="325315" cy="43963"/>
              </a:xfrm>
              <a:custGeom>
                <a:avLst/>
                <a:gdLst>
                  <a:gd name="connsiteX0" fmla="*/ 0 w 325316"/>
                  <a:gd name="connsiteY0" fmla="*/ 43962 h 43962"/>
                  <a:gd name="connsiteX1" fmla="*/ 126023 w 325316"/>
                  <a:gd name="connsiteY1" fmla="*/ 8792 h 43962"/>
                  <a:gd name="connsiteX2" fmla="*/ 228600 w 325316"/>
                  <a:gd name="connsiteY2" fmla="*/ 38100 h 43962"/>
                  <a:gd name="connsiteX3" fmla="*/ 325316 w 325316"/>
                  <a:gd name="connsiteY3" fmla="*/ 0 h 4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316" h="43962">
                    <a:moveTo>
                      <a:pt x="0" y="43962"/>
                    </a:moveTo>
                    <a:lnTo>
                      <a:pt x="126023" y="8792"/>
                    </a:lnTo>
                    <a:lnTo>
                      <a:pt x="228600" y="38100"/>
                    </a:lnTo>
                    <a:lnTo>
                      <a:pt x="325316" y="0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Flowchart: Decision 152">
                <a:extLst>
                  <a:ext uri="{FF2B5EF4-FFF2-40B4-BE49-F238E27FC236}">
                    <a16:creationId xmlns:a16="http://schemas.microsoft.com/office/drawing/2014/main" id="{73BE6DCA-B9A4-2C4E-BAC6-F2B95C8B169A}"/>
                  </a:ext>
                </a:extLst>
              </p:cNvPr>
              <p:cNvSpPr/>
              <p:nvPr/>
            </p:nvSpPr>
            <p:spPr>
              <a:xfrm>
                <a:off x="2168034" y="2392202"/>
                <a:ext cx="504179" cy="236110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810BA7-3690-E548-B517-AE6088D96AC3}"/>
                </a:ext>
              </a:extLst>
            </p:cNvPr>
            <p:cNvSpPr txBox="1"/>
            <p:nvPr/>
          </p:nvSpPr>
          <p:spPr>
            <a:xfrm>
              <a:off x="4229039" y="3716350"/>
              <a:ext cx="410817" cy="1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279DA3-E3BF-CB41-B9E5-4B27FFEFC970}"/>
                </a:ext>
              </a:extLst>
            </p:cNvPr>
            <p:cNvSpPr txBox="1"/>
            <p:nvPr/>
          </p:nvSpPr>
          <p:spPr>
            <a:xfrm>
              <a:off x="6693403" y="3723015"/>
              <a:ext cx="410817" cy="1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</p:txBody>
        </p:sp>
      </p:grp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id="{AD975ACA-FFB8-894D-9109-C4425EB720D7}"/>
              </a:ext>
            </a:extLst>
          </p:cNvPr>
          <p:cNvSpPr/>
          <p:nvPr/>
        </p:nvSpPr>
        <p:spPr>
          <a:xfrm>
            <a:off x="1487488" y="4778902"/>
            <a:ext cx="9217024" cy="8514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Objective: To report results from the Part A dose-finding phase of MOMENTUM (NCT04004065), an ongoing phase 2 study of SRP-5051</a:t>
            </a:r>
          </a:p>
        </p:txBody>
      </p:sp>
    </p:spTree>
    <p:extLst>
      <p:ext uri="{BB962C8B-B14F-4D97-AF65-F5344CB8AC3E}">
        <p14:creationId xmlns:p14="http://schemas.microsoft.com/office/powerpoint/2010/main" val="244827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83065"/>
            <a:ext cx="11522075" cy="921003"/>
          </a:xfrm>
        </p:spPr>
        <p:txBody>
          <a:bodyPr/>
          <a:lstStyle/>
          <a:p>
            <a:r>
              <a:rPr lang="en-US" dirty="0"/>
              <a:t>Phase 2, open-label, non-randomized, two-part dose determination and expansion study of SRP-5051 in patients with DMD (MOMENTUM): Part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05B31-60C1-4A6B-8B54-FCF7441406A6}"/>
              </a:ext>
            </a:extLst>
          </p:cNvPr>
          <p:cNvSpPr txBox="1"/>
          <p:nvPr/>
        </p:nvSpPr>
        <p:spPr>
          <a:xfrm>
            <a:off x="191344" y="6301872"/>
            <a:ext cx="8388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AE, adverse event; DMD, Duchenne muscular dystrophy; Q4W, once every 4 weeks; SRC, Safety Review Committee.</a:t>
            </a:r>
          </a:p>
          <a:p>
            <a:endParaRPr lang="en-US" sz="11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50574-F7A6-484E-85E1-30C8E2926EEA}"/>
              </a:ext>
            </a:extLst>
          </p:cNvPr>
          <p:cNvSpPr/>
          <p:nvPr/>
        </p:nvSpPr>
        <p:spPr>
          <a:xfrm>
            <a:off x="263259" y="1340768"/>
            <a:ext cx="4383999" cy="132343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defTabSz="914377">
              <a:buClr>
                <a:schemeClr val="accent2"/>
              </a:buClr>
              <a:buSzPct val="120000"/>
              <a:defRPr/>
            </a:pPr>
            <a:r>
              <a:rPr lang="en-GB" sz="16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Study population</a:t>
            </a:r>
          </a:p>
          <a:p>
            <a:pPr defTabSz="914377">
              <a:buClr>
                <a:schemeClr val="accent2"/>
              </a:buClr>
              <a:buSzPct val="120000"/>
              <a:defRPr/>
            </a:pPr>
            <a:endParaRPr lang="en-GB" sz="16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buClr>
                <a:schemeClr val="accent2"/>
              </a:buClr>
              <a:buSzPct val="120000"/>
              <a:defRPr/>
            </a:pPr>
            <a:endParaRPr lang="en-GB" sz="16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buClr>
                <a:schemeClr val="accent2"/>
              </a:buClr>
              <a:buSzPct val="120000"/>
              <a:defRPr/>
            </a:pPr>
            <a:endParaRPr lang="en-GB" sz="16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buClr>
                <a:schemeClr val="accent2"/>
              </a:buClr>
              <a:buSzPct val="120000"/>
              <a:defRPr/>
            </a:pPr>
            <a:endParaRPr lang="en-GB" sz="16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C86D092-CCBA-144C-9FA6-31B02F5F7199}"/>
              </a:ext>
            </a:extLst>
          </p:cNvPr>
          <p:cNvGrpSpPr/>
          <p:nvPr/>
        </p:nvGrpSpPr>
        <p:grpSpPr>
          <a:xfrm>
            <a:off x="5530291" y="1820483"/>
            <a:ext cx="6534636" cy="3840765"/>
            <a:chOff x="2885436" y="1157701"/>
            <a:chExt cx="5729267" cy="2875275"/>
          </a:xfrm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635C2A84-3253-2C45-B2CD-244828D00F5F}"/>
                </a:ext>
              </a:extLst>
            </p:cNvPr>
            <p:cNvSpPr/>
            <p:nvPr/>
          </p:nvSpPr>
          <p:spPr>
            <a:xfrm>
              <a:off x="3002859" y="1277932"/>
              <a:ext cx="5382301" cy="572683"/>
            </a:xfrm>
            <a:prstGeom prst="parallelogram">
              <a:avLst>
                <a:gd name="adj" fmla="val 3812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40C8F8A-C20D-9740-918B-F89108243F27}"/>
                </a:ext>
              </a:extLst>
            </p:cNvPr>
            <p:cNvSpPr txBox="1"/>
            <p:nvPr/>
          </p:nvSpPr>
          <p:spPr>
            <a:xfrm>
              <a:off x="2885436" y="1157701"/>
              <a:ext cx="5490386" cy="54919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766">
                <a:spcAft>
                  <a:spcPts val="4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A (dose-finding phase): </a:t>
              </a:r>
            </a:p>
            <a:p>
              <a:pPr algn="ctr" defTabSz="685766">
                <a:spcAft>
                  <a:spcPts val="4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12-week, multiple ascending dose, safety and tolerability study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C94565-674F-E742-8CCE-9DCEA6BCA67C}"/>
                </a:ext>
              </a:extLst>
            </p:cNvPr>
            <p:cNvSpPr/>
            <p:nvPr/>
          </p:nvSpPr>
          <p:spPr>
            <a:xfrm>
              <a:off x="3973134" y="2961313"/>
              <a:ext cx="816381" cy="191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mg/kg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E522A2-FAF7-8A41-8661-229586AF9202}"/>
                </a:ext>
              </a:extLst>
            </p:cNvPr>
            <p:cNvSpPr/>
            <p:nvPr/>
          </p:nvSpPr>
          <p:spPr>
            <a:xfrm>
              <a:off x="5123383" y="2663469"/>
              <a:ext cx="816377" cy="191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mg/kg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97F7CAE-ED62-FC42-9FE3-D32A129E2EFA}"/>
                </a:ext>
              </a:extLst>
            </p:cNvPr>
            <p:cNvSpPr/>
            <p:nvPr/>
          </p:nvSpPr>
          <p:spPr>
            <a:xfrm>
              <a:off x="6281814" y="2348733"/>
              <a:ext cx="816381" cy="191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mg/kg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BF4E19-9ACB-7F47-9367-02577FCA384C}"/>
                </a:ext>
              </a:extLst>
            </p:cNvPr>
            <p:cNvSpPr/>
            <p:nvPr/>
          </p:nvSpPr>
          <p:spPr>
            <a:xfrm>
              <a:off x="7415173" y="2092073"/>
              <a:ext cx="816377" cy="191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mg/kg</a:t>
              </a:r>
              <a:endParaRPr lang="en-US" sz="14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5072E7A-6B77-1541-A24B-151326162253}"/>
                </a:ext>
              </a:extLst>
            </p:cNvPr>
            <p:cNvCxnSpPr>
              <a:cxnSpLocks/>
            </p:cNvCxnSpPr>
            <p:nvPr/>
          </p:nvCxnSpPr>
          <p:spPr>
            <a:xfrm>
              <a:off x="8286654" y="2063239"/>
              <a:ext cx="0" cy="1344835"/>
            </a:xfrm>
            <a:prstGeom prst="line">
              <a:avLst/>
            </a:prstGeom>
            <a:ln w="222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C082BD7-18D9-E042-8F9D-5556C811311C}"/>
                </a:ext>
              </a:extLst>
            </p:cNvPr>
            <p:cNvCxnSpPr>
              <a:cxnSpLocks/>
              <a:stCxn id="72" idx="6"/>
            </p:cNvCxnSpPr>
            <p:nvPr/>
          </p:nvCxnSpPr>
          <p:spPr>
            <a:xfrm flipV="1">
              <a:off x="3045165" y="3415066"/>
              <a:ext cx="5241490" cy="8501"/>
            </a:xfrm>
            <a:prstGeom prst="line">
              <a:avLst/>
            </a:prstGeom>
            <a:ln w="222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379ABE-AC75-324F-B730-5732AA2DD213}"/>
                </a:ext>
              </a:extLst>
            </p:cNvPr>
            <p:cNvSpPr txBox="1"/>
            <p:nvPr/>
          </p:nvSpPr>
          <p:spPr>
            <a:xfrm>
              <a:off x="5631721" y="3455004"/>
              <a:ext cx="1043852" cy="16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5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Q4W dosing</a:t>
              </a:r>
              <a:endPara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A98AB72-8121-364F-B886-8CEEA0239613}"/>
                </a:ext>
              </a:extLst>
            </p:cNvPr>
            <p:cNvSpPr/>
            <p:nvPr/>
          </p:nvSpPr>
          <p:spPr>
            <a:xfrm>
              <a:off x="3558315" y="3284046"/>
              <a:ext cx="443724" cy="1108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71" name="Pentagon 36">
              <a:extLst>
                <a:ext uri="{FF2B5EF4-FFF2-40B4-BE49-F238E27FC236}">
                  <a16:creationId xmlns:a16="http://schemas.microsoft.com/office/drawing/2014/main" id="{54834EC0-BF85-FE4B-869F-4CAB055EA39C}"/>
                </a:ext>
              </a:extLst>
            </p:cNvPr>
            <p:cNvSpPr/>
            <p:nvPr/>
          </p:nvSpPr>
          <p:spPr>
            <a:xfrm>
              <a:off x="2946596" y="3581481"/>
              <a:ext cx="5668107" cy="169057"/>
            </a:xfrm>
            <a:prstGeom prst="homePlate">
              <a:avLst>
                <a:gd name="adj" fmla="val 77953"/>
              </a:avLst>
            </a:prstGeom>
            <a:solidFill>
              <a:schemeClr val="tx2"/>
            </a:solidFill>
            <a:ln>
              <a:noFill/>
            </a:ln>
          </p:spPr>
          <p:txBody>
            <a:bodyPr wrap="square" lIns="54000" tIns="54000" rIns="54000" bIns="54000" anchor="ctr">
              <a:noAutofit/>
            </a:bodyPr>
            <a:lstStyle/>
            <a:p>
              <a:pPr algn="just" defTabSz="685766">
                <a:lnSpc>
                  <a:spcPct val="90000"/>
                </a:lnSpc>
                <a:defRPr/>
              </a:pPr>
              <a:endPara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1444AAF-DF1B-A94F-9C85-4B326C0F5236}"/>
                </a:ext>
              </a:extLst>
            </p:cNvPr>
            <p:cNvSpPr/>
            <p:nvPr/>
          </p:nvSpPr>
          <p:spPr>
            <a:xfrm>
              <a:off x="2910164" y="3356066"/>
              <a:ext cx="135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53B741F-0386-CF48-B42F-1A826A93A615}"/>
                </a:ext>
              </a:extLst>
            </p:cNvPr>
            <p:cNvSpPr/>
            <p:nvPr/>
          </p:nvSpPr>
          <p:spPr>
            <a:xfrm>
              <a:off x="2888391" y="3236657"/>
              <a:ext cx="793155" cy="173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mg/kg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39163C-28C0-9843-A28D-6EF280B48E12}"/>
                </a:ext>
              </a:extLst>
            </p:cNvPr>
            <p:cNvCxnSpPr>
              <a:cxnSpLocks/>
              <a:stCxn id="75" idx="6"/>
            </p:cNvCxnSpPr>
            <p:nvPr/>
          </p:nvCxnSpPr>
          <p:spPr>
            <a:xfrm flipV="1">
              <a:off x="4115273" y="3157341"/>
              <a:ext cx="4171381" cy="8501"/>
            </a:xfrm>
            <a:prstGeom prst="line">
              <a:avLst/>
            </a:prstGeom>
            <a:ln w="222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8818297-B158-8945-8391-FC9A313623E9}"/>
                </a:ext>
              </a:extLst>
            </p:cNvPr>
            <p:cNvSpPr/>
            <p:nvPr/>
          </p:nvSpPr>
          <p:spPr>
            <a:xfrm>
              <a:off x="3980273" y="3098342"/>
              <a:ext cx="135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910C73D-A3D3-1040-AC71-187CEDD087AB}"/>
                </a:ext>
              </a:extLst>
            </p:cNvPr>
            <p:cNvCxnSpPr>
              <a:cxnSpLocks/>
              <a:stCxn id="77" idx="6"/>
            </p:cNvCxnSpPr>
            <p:nvPr/>
          </p:nvCxnSpPr>
          <p:spPr>
            <a:xfrm flipV="1">
              <a:off x="5241539" y="2855541"/>
              <a:ext cx="3045115" cy="8501"/>
            </a:xfrm>
            <a:prstGeom prst="line">
              <a:avLst/>
            </a:prstGeom>
            <a:ln w="222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E3F591A-391F-8E4A-BC20-AF75B929B2D5}"/>
                </a:ext>
              </a:extLst>
            </p:cNvPr>
            <p:cNvSpPr/>
            <p:nvPr/>
          </p:nvSpPr>
          <p:spPr>
            <a:xfrm>
              <a:off x="5106539" y="2796542"/>
              <a:ext cx="135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DF1352-FF9E-5243-859C-84F6FAD5244E}"/>
                </a:ext>
              </a:extLst>
            </p:cNvPr>
            <p:cNvCxnSpPr>
              <a:cxnSpLocks/>
              <a:stCxn id="79" idx="6"/>
            </p:cNvCxnSpPr>
            <p:nvPr/>
          </p:nvCxnSpPr>
          <p:spPr>
            <a:xfrm flipV="1">
              <a:off x="6386748" y="2543466"/>
              <a:ext cx="1899907" cy="8501"/>
            </a:xfrm>
            <a:prstGeom prst="line">
              <a:avLst/>
            </a:prstGeom>
            <a:ln w="222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838E92D-B2DA-9A4E-B873-2442A8B5E2C6}"/>
                </a:ext>
              </a:extLst>
            </p:cNvPr>
            <p:cNvSpPr/>
            <p:nvPr/>
          </p:nvSpPr>
          <p:spPr>
            <a:xfrm>
              <a:off x="6251747" y="2484467"/>
              <a:ext cx="135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E1CF3ED-04CE-374B-8418-E2E55E022305}"/>
                </a:ext>
              </a:extLst>
            </p:cNvPr>
            <p:cNvCxnSpPr>
              <a:cxnSpLocks/>
              <a:stCxn id="81" idx="6"/>
            </p:cNvCxnSpPr>
            <p:nvPr/>
          </p:nvCxnSpPr>
          <p:spPr>
            <a:xfrm flipV="1">
              <a:off x="7543745" y="2246810"/>
              <a:ext cx="712197" cy="8501"/>
            </a:xfrm>
            <a:prstGeom prst="line">
              <a:avLst/>
            </a:prstGeom>
            <a:ln w="222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E06F2C9-09E2-8645-95A3-3445C0D705F0}"/>
                </a:ext>
              </a:extLst>
            </p:cNvPr>
            <p:cNvSpPr/>
            <p:nvPr/>
          </p:nvSpPr>
          <p:spPr>
            <a:xfrm>
              <a:off x="7408745" y="2187811"/>
              <a:ext cx="135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35184D7-5908-BB44-B287-FB90DA1033E4}"/>
                </a:ext>
              </a:extLst>
            </p:cNvPr>
            <p:cNvSpPr/>
            <p:nvPr/>
          </p:nvSpPr>
          <p:spPr>
            <a:xfrm rot="2700000">
              <a:off x="8242510" y="2175914"/>
              <a:ext cx="90000" cy="1275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F3E2AB6-4225-9B44-A75A-EFF352762EDF}"/>
                </a:ext>
              </a:extLst>
            </p:cNvPr>
            <p:cNvSpPr/>
            <p:nvPr/>
          </p:nvSpPr>
          <p:spPr>
            <a:xfrm rot="2700000">
              <a:off x="5146857" y="3096486"/>
              <a:ext cx="90000" cy="1275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1BE6CB9-8398-4D42-BCAE-57062EF12E6E}"/>
                </a:ext>
              </a:extLst>
            </p:cNvPr>
            <p:cNvSpPr/>
            <p:nvPr/>
          </p:nvSpPr>
          <p:spPr>
            <a:xfrm rot="2700000">
              <a:off x="7445681" y="2480210"/>
              <a:ext cx="90000" cy="1275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2EB5D3-437D-0641-8D6B-88CA0396BE42}"/>
                </a:ext>
              </a:extLst>
            </p:cNvPr>
            <p:cNvSpPr/>
            <p:nvPr/>
          </p:nvSpPr>
          <p:spPr>
            <a:xfrm rot="2700000">
              <a:off x="6296908" y="2789306"/>
              <a:ext cx="90000" cy="1275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F1374E6-548B-9249-B6A5-78B60C1D0514}"/>
                </a:ext>
              </a:extLst>
            </p:cNvPr>
            <p:cNvSpPr/>
            <p:nvPr/>
          </p:nvSpPr>
          <p:spPr>
            <a:xfrm rot="2700000">
              <a:off x="4018857" y="3356917"/>
              <a:ext cx="90000" cy="1275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DF8227A-18A2-6240-A32B-7FF9EA4B443F}"/>
                </a:ext>
              </a:extLst>
            </p:cNvPr>
            <p:cNvSpPr/>
            <p:nvPr/>
          </p:nvSpPr>
          <p:spPr>
            <a:xfrm>
              <a:off x="4689879" y="3018226"/>
              <a:ext cx="443724" cy="1108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DD5A14C-9AF6-4F4E-867E-A047EDACFB2B}"/>
                </a:ext>
              </a:extLst>
            </p:cNvPr>
            <p:cNvSpPr/>
            <p:nvPr/>
          </p:nvSpPr>
          <p:spPr>
            <a:xfrm>
              <a:off x="5835031" y="2710478"/>
              <a:ext cx="443724" cy="1108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0657277-50C5-3A4B-BBD6-97CD84BBDF3A}"/>
                </a:ext>
              </a:extLst>
            </p:cNvPr>
            <p:cNvSpPr/>
            <p:nvPr/>
          </p:nvSpPr>
          <p:spPr>
            <a:xfrm>
              <a:off x="7000477" y="2405647"/>
              <a:ext cx="443724" cy="1108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55B0EB5-E60F-004D-8B9F-15C1187F3F50}"/>
                </a:ext>
              </a:extLst>
            </p:cNvPr>
            <p:cNvSpPr/>
            <p:nvPr/>
          </p:nvSpPr>
          <p:spPr>
            <a:xfrm>
              <a:off x="8063079" y="2002393"/>
              <a:ext cx="443724" cy="1108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BD65FBA-B1E5-5D43-B33C-A44A3B248047}"/>
                </a:ext>
              </a:extLst>
            </p:cNvPr>
            <p:cNvSpPr txBox="1"/>
            <p:nvPr/>
          </p:nvSpPr>
          <p:spPr>
            <a:xfrm>
              <a:off x="2948043" y="3579680"/>
              <a:ext cx="1233116" cy="17265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Screening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FED445A-D97B-BE44-B2DD-4539135AB38C}"/>
                </a:ext>
              </a:extLst>
            </p:cNvPr>
            <p:cNvGrpSpPr/>
            <p:nvPr/>
          </p:nvGrpSpPr>
          <p:grpSpPr>
            <a:xfrm>
              <a:off x="3295938" y="2259092"/>
              <a:ext cx="2824588" cy="485729"/>
              <a:chOff x="1665056" y="3243506"/>
              <a:chExt cx="3038463" cy="647995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2D3AB1E-F7E4-254B-9775-9D1801236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643" y="3634213"/>
                <a:ext cx="1353876" cy="0"/>
              </a:xfrm>
              <a:prstGeom prst="straightConnector1">
                <a:avLst/>
              </a:prstGeom>
              <a:solidFill>
                <a:schemeClr val="tx2"/>
              </a:solidFill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149F836-95FE-2145-9A6F-CDB74FFE11B7}"/>
                  </a:ext>
                </a:extLst>
              </p:cNvPr>
              <p:cNvSpPr txBox="1"/>
              <p:nvPr/>
            </p:nvSpPr>
            <p:spPr>
              <a:xfrm>
                <a:off x="1665056" y="3243506"/>
                <a:ext cx="1767718" cy="647995"/>
              </a:xfrm>
              <a:prstGeom prst="rect">
                <a:avLst/>
              </a:prstGeom>
              <a:solidFill>
                <a:schemeClr val="tx2"/>
              </a:solidFill>
              <a:ln w="635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 A completed at a dose of 30 mg/kg</a:t>
                </a:r>
              </a:p>
            </p:txBody>
          </p:sp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8552B56C-D85F-0F48-9DAD-4EA79EF00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378667" y="2102072"/>
              <a:ext cx="826646" cy="264135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0"/>
              </a:schemeClr>
            </a:solidFill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D23F77A-12F7-4746-800A-D698E779170C}"/>
                </a:ext>
              </a:extLst>
            </p:cNvPr>
            <p:cNvSpPr txBox="1"/>
            <p:nvPr/>
          </p:nvSpPr>
          <p:spPr>
            <a:xfrm>
              <a:off x="7131295" y="3579680"/>
              <a:ext cx="1233116" cy="17265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 of Part A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D5F55E-512C-0E48-9E81-1CD5EDEE147C}"/>
                </a:ext>
              </a:extLst>
            </p:cNvPr>
            <p:cNvGrpSpPr/>
            <p:nvPr/>
          </p:nvGrpSpPr>
          <p:grpSpPr>
            <a:xfrm>
              <a:off x="3968678" y="3787752"/>
              <a:ext cx="4621241" cy="245224"/>
              <a:chOff x="4444045" y="3786847"/>
              <a:chExt cx="4621241" cy="245224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E12591-3CAA-0744-B51A-EB636E6534EF}"/>
                  </a:ext>
                </a:extLst>
              </p:cNvPr>
              <p:cNvGrpSpPr/>
              <p:nvPr/>
            </p:nvGrpSpPr>
            <p:grpSpPr>
              <a:xfrm>
                <a:off x="4444045" y="3786847"/>
                <a:ext cx="2603355" cy="233711"/>
                <a:chOff x="3808407" y="5049117"/>
                <a:chExt cx="3471139" cy="311614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8C854E0C-581C-8E43-BB17-CA09581BC14B}"/>
                    </a:ext>
                  </a:extLst>
                </p:cNvPr>
                <p:cNvSpPr/>
                <p:nvPr/>
              </p:nvSpPr>
              <p:spPr>
                <a:xfrm>
                  <a:off x="3808407" y="5117126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4A12079-BE3D-1745-8643-5983851C4FCE}"/>
                    </a:ext>
                  </a:extLst>
                </p:cNvPr>
                <p:cNvSpPr txBox="1"/>
                <p:nvPr/>
              </p:nvSpPr>
              <p:spPr>
                <a:xfrm>
                  <a:off x="5635391" y="5049117"/>
                  <a:ext cx="1644155" cy="3072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685783">
                    <a:defRPr/>
                  </a:pPr>
                  <a:r>
                    <a:rPr lang="en-GB" sz="1400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Week 12 biopsy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E3ED167-9928-1342-8B8B-153CB9C46827}"/>
                    </a:ext>
                  </a:extLst>
                </p:cNvPr>
                <p:cNvSpPr txBox="1"/>
                <p:nvPr/>
              </p:nvSpPr>
              <p:spPr>
                <a:xfrm>
                  <a:off x="3997589" y="5053520"/>
                  <a:ext cx="1644154" cy="30721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685783">
                    <a:defRPr/>
                  </a:pPr>
                  <a:r>
                    <a:rPr lang="en-GB" sz="1400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Baseline biopsy</a:t>
                  </a: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7DB1F90-B925-9549-BD26-2A5CAD34A57F}"/>
                    </a:ext>
                  </a:extLst>
                </p:cNvPr>
                <p:cNvSpPr/>
                <p:nvPr/>
              </p:nvSpPr>
              <p:spPr>
                <a:xfrm rot="2700000">
                  <a:off x="5468661" y="5117719"/>
                  <a:ext cx="120000" cy="170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6BDA355-A4E2-1946-90DA-2D7C3707BD0C}"/>
                  </a:ext>
                </a:extLst>
              </p:cNvPr>
              <p:cNvSpPr txBox="1"/>
              <p:nvPr/>
            </p:nvSpPr>
            <p:spPr>
              <a:xfrm>
                <a:off x="7061684" y="3801663"/>
                <a:ext cx="2003602" cy="2304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685783">
                  <a:defRPr/>
                </a:pPr>
                <a:r>
                  <a:rPr lang="en-GB" sz="1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Week 12 or 24 biopsy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4D6D75F-7B3C-EC48-8522-14E51742BAC2}"/>
                  </a:ext>
                </a:extLst>
              </p:cNvPr>
              <p:cNvSpPr/>
              <p:nvPr/>
            </p:nvSpPr>
            <p:spPr>
              <a:xfrm rot="2700000">
                <a:off x="6987553" y="3853116"/>
                <a:ext cx="90000" cy="127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19DEC7-3C8E-694E-BA7E-A720EE5F735B}"/>
              </a:ext>
            </a:extLst>
          </p:cNvPr>
          <p:cNvGrpSpPr>
            <a:grpSpLocks noChangeAspect="1"/>
          </p:cNvGrpSpPr>
          <p:nvPr/>
        </p:nvGrpSpPr>
        <p:grpSpPr>
          <a:xfrm>
            <a:off x="481137" y="1719062"/>
            <a:ext cx="4728605" cy="1935285"/>
            <a:chOff x="1001929" y="16566286"/>
            <a:chExt cx="7976130" cy="3794517"/>
          </a:xfrm>
        </p:grpSpPr>
        <p:sp>
          <p:nvSpPr>
            <p:cNvPr id="52" name="Rectangle 107">
              <a:extLst>
                <a:ext uri="{FF2B5EF4-FFF2-40B4-BE49-F238E27FC236}">
                  <a16:creationId xmlns:a16="http://schemas.microsoft.com/office/drawing/2014/main" id="{B6372E3E-87FD-A340-988E-BCBC5B4CF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8027" y="16582329"/>
              <a:ext cx="5762780" cy="2658279"/>
            </a:xfrm>
            <a:custGeom>
              <a:avLst/>
              <a:gdLst>
                <a:gd name="connsiteX0" fmla="*/ 0 w 6668664"/>
                <a:gd name="connsiteY0" fmla="*/ 0 h 3804694"/>
                <a:gd name="connsiteX1" fmla="*/ 6668664 w 6668664"/>
                <a:gd name="connsiteY1" fmla="*/ 0 h 3804694"/>
                <a:gd name="connsiteX2" fmla="*/ 6668664 w 6668664"/>
                <a:gd name="connsiteY2" fmla="*/ 3804694 h 3804694"/>
                <a:gd name="connsiteX3" fmla="*/ 0 w 6668664"/>
                <a:gd name="connsiteY3" fmla="*/ 3804694 h 3804694"/>
                <a:gd name="connsiteX4" fmla="*/ 0 w 6668664"/>
                <a:gd name="connsiteY4" fmla="*/ 0 h 3804694"/>
                <a:gd name="connsiteX0" fmla="*/ 19456 w 6668664"/>
                <a:gd name="connsiteY0" fmla="*/ 778213 h 3804694"/>
                <a:gd name="connsiteX1" fmla="*/ 6668664 w 6668664"/>
                <a:gd name="connsiteY1" fmla="*/ 0 h 3804694"/>
                <a:gd name="connsiteX2" fmla="*/ 6668664 w 6668664"/>
                <a:gd name="connsiteY2" fmla="*/ 3804694 h 3804694"/>
                <a:gd name="connsiteX3" fmla="*/ 0 w 6668664"/>
                <a:gd name="connsiteY3" fmla="*/ 3804694 h 3804694"/>
                <a:gd name="connsiteX4" fmla="*/ 19456 w 6668664"/>
                <a:gd name="connsiteY4" fmla="*/ 778213 h 3804694"/>
                <a:gd name="connsiteX0" fmla="*/ 0 w 6670375"/>
                <a:gd name="connsiteY0" fmla="*/ 778213 h 3804694"/>
                <a:gd name="connsiteX1" fmla="*/ 6670375 w 6670375"/>
                <a:gd name="connsiteY1" fmla="*/ 0 h 3804694"/>
                <a:gd name="connsiteX2" fmla="*/ 6670375 w 6670375"/>
                <a:gd name="connsiteY2" fmla="*/ 3804694 h 3804694"/>
                <a:gd name="connsiteX3" fmla="*/ 1711 w 6670375"/>
                <a:gd name="connsiteY3" fmla="*/ 3804694 h 3804694"/>
                <a:gd name="connsiteX4" fmla="*/ 0 w 6670375"/>
                <a:gd name="connsiteY4" fmla="*/ 778213 h 3804694"/>
                <a:gd name="connsiteX0" fmla="*/ 0 w 6676725"/>
                <a:gd name="connsiteY0" fmla="*/ 803743 h 3804694"/>
                <a:gd name="connsiteX1" fmla="*/ 6676725 w 6676725"/>
                <a:gd name="connsiteY1" fmla="*/ 0 h 3804694"/>
                <a:gd name="connsiteX2" fmla="*/ 6676725 w 6676725"/>
                <a:gd name="connsiteY2" fmla="*/ 3804694 h 3804694"/>
                <a:gd name="connsiteX3" fmla="*/ 8061 w 6676725"/>
                <a:gd name="connsiteY3" fmla="*/ 3804694 h 3804694"/>
                <a:gd name="connsiteX4" fmla="*/ 0 w 6676725"/>
                <a:gd name="connsiteY4" fmla="*/ 803743 h 3804694"/>
                <a:gd name="connsiteX0" fmla="*/ 0 w 6715324"/>
                <a:gd name="connsiteY0" fmla="*/ 612387 h 3613338"/>
                <a:gd name="connsiteX1" fmla="*/ 6715324 w 6715324"/>
                <a:gd name="connsiteY1" fmla="*/ 0 h 3613338"/>
                <a:gd name="connsiteX2" fmla="*/ 6676725 w 6715324"/>
                <a:gd name="connsiteY2" fmla="*/ 3613338 h 3613338"/>
                <a:gd name="connsiteX3" fmla="*/ 8061 w 6715324"/>
                <a:gd name="connsiteY3" fmla="*/ 3613338 h 3613338"/>
                <a:gd name="connsiteX4" fmla="*/ 0 w 6715324"/>
                <a:gd name="connsiteY4" fmla="*/ 612387 h 361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5324" h="3613338">
                  <a:moveTo>
                    <a:pt x="0" y="612387"/>
                  </a:moveTo>
                  <a:lnTo>
                    <a:pt x="6715324" y="0"/>
                  </a:lnTo>
                  <a:lnTo>
                    <a:pt x="6676725" y="3613338"/>
                  </a:lnTo>
                  <a:lnTo>
                    <a:pt x="8061" y="3613338"/>
                  </a:lnTo>
                  <a:cubicBezTo>
                    <a:pt x="7491" y="2604511"/>
                    <a:pt x="570" y="1621214"/>
                    <a:pt x="0" y="6123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8238C5-B694-4B49-A08E-B9ABACDEAD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1929" y="16958868"/>
              <a:ext cx="1873108" cy="3401935"/>
              <a:chOff x="2329136" y="10573946"/>
              <a:chExt cx="2468837" cy="4136212"/>
            </a:xfrm>
          </p:grpSpPr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73702665-3619-7C4C-8F3D-7D6D006A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351" y="11756249"/>
                <a:ext cx="884492" cy="1095938"/>
              </a:xfrm>
              <a:custGeom>
                <a:avLst/>
                <a:gdLst>
                  <a:gd name="T0" fmla="*/ 253 w 253"/>
                  <a:gd name="T1" fmla="*/ 313 h 313"/>
                  <a:gd name="T2" fmla="*/ 0 w 253"/>
                  <a:gd name="T3" fmla="*/ 313 h 313"/>
                  <a:gd name="T4" fmla="*/ 3 w 253"/>
                  <a:gd name="T5" fmla="*/ 115 h 313"/>
                  <a:gd name="T6" fmla="*/ 11 w 253"/>
                  <a:gd name="T7" fmla="*/ 0 h 313"/>
                  <a:gd name="T8" fmla="*/ 244 w 253"/>
                  <a:gd name="T9" fmla="*/ 0 h 313"/>
                  <a:gd name="T10" fmla="*/ 251 w 253"/>
                  <a:gd name="T11" fmla="*/ 130 h 313"/>
                  <a:gd name="T12" fmla="*/ 253 w 253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313">
                    <a:moveTo>
                      <a:pt x="253" y="313"/>
                    </a:move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178"/>
                      <a:pt x="3" y="115"/>
                    </a:cubicBezTo>
                    <a:cubicBezTo>
                      <a:pt x="6" y="53"/>
                      <a:pt x="11" y="0"/>
                      <a:pt x="11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51" y="69"/>
                      <a:pt x="251" y="130"/>
                    </a:cubicBezTo>
                    <a:cubicBezTo>
                      <a:pt x="251" y="191"/>
                      <a:pt x="253" y="313"/>
                      <a:pt x="253" y="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C1AF4A0-F3F9-B34A-A58C-F2CEC111CF43}"/>
                  </a:ext>
                </a:extLst>
              </p:cNvPr>
              <p:cNvGrpSpPr/>
              <p:nvPr/>
            </p:nvGrpSpPr>
            <p:grpSpPr>
              <a:xfrm>
                <a:off x="2329136" y="10573946"/>
                <a:ext cx="2468837" cy="4136212"/>
                <a:chOff x="2329136" y="10573946"/>
                <a:chExt cx="2468837" cy="4136212"/>
              </a:xfrm>
            </p:grpSpPr>
            <p:sp>
              <p:nvSpPr>
                <p:cNvPr id="112" name="Freeform 11">
                  <a:extLst>
                    <a:ext uri="{FF2B5EF4-FFF2-40B4-BE49-F238E27FC236}">
                      <a16:creationId xmlns:a16="http://schemas.microsoft.com/office/drawing/2014/main" id="{DC7F97CC-28C2-994C-9A55-BC2E44DC4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840" y="11333360"/>
                  <a:ext cx="1298448" cy="1078069"/>
                </a:xfrm>
                <a:custGeom>
                  <a:avLst/>
                  <a:gdLst>
                    <a:gd name="T0" fmla="*/ 97 w 371"/>
                    <a:gd name="T1" fmla="*/ 0 h 308"/>
                    <a:gd name="T2" fmla="*/ 94 w 371"/>
                    <a:gd name="T3" fmla="*/ 1 h 308"/>
                    <a:gd name="T4" fmla="*/ 88 w 371"/>
                    <a:gd name="T5" fmla="*/ 7 h 308"/>
                    <a:gd name="T6" fmla="*/ 49 w 371"/>
                    <a:gd name="T7" fmla="*/ 69 h 308"/>
                    <a:gd name="T8" fmla="*/ 33 w 371"/>
                    <a:gd name="T9" fmla="*/ 89 h 308"/>
                    <a:gd name="T10" fmla="*/ 23 w 371"/>
                    <a:gd name="T11" fmla="*/ 85 h 308"/>
                    <a:gd name="T12" fmla="*/ 8 w 371"/>
                    <a:gd name="T13" fmla="*/ 94 h 308"/>
                    <a:gd name="T14" fmla="*/ 1 w 371"/>
                    <a:gd name="T15" fmla="*/ 112 h 308"/>
                    <a:gd name="T16" fmla="*/ 21 w 371"/>
                    <a:gd name="T17" fmla="*/ 172 h 308"/>
                    <a:gd name="T18" fmla="*/ 30 w 371"/>
                    <a:gd name="T19" fmla="*/ 184 h 308"/>
                    <a:gd name="T20" fmla="*/ 37 w 371"/>
                    <a:gd name="T21" fmla="*/ 197 h 308"/>
                    <a:gd name="T22" fmla="*/ 45 w 371"/>
                    <a:gd name="T23" fmla="*/ 211 h 308"/>
                    <a:gd name="T24" fmla="*/ 73 w 371"/>
                    <a:gd name="T25" fmla="*/ 249 h 308"/>
                    <a:gd name="T26" fmla="*/ 86 w 371"/>
                    <a:gd name="T27" fmla="*/ 263 h 308"/>
                    <a:gd name="T28" fmla="*/ 150 w 371"/>
                    <a:gd name="T29" fmla="*/ 304 h 308"/>
                    <a:gd name="T30" fmla="*/ 192 w 371"/>
                    <a:gd name="T31" fmla="*/ 308 h 308"/>
                    <a:gd name="T32" fmla="*/ 193 w 371"/>
                    <a:gd name="T33" fmla="*/ 308 h 308"/>
                    <a:gd name="T34" fmla="*/ 193 w 371"/>
                    <a:gd name="T35" fmla="*/ 308 h 308"/>
                    <a:gd name="T36" fmla="*/ 193 w 371"/>
                    <a:gd name="T37" fmla="*/ 308 h 308"/>
                    <a:gd name="T38" fmla="*/ 303 w 371"/>
                    <a:gd name="T39" fmla="*/ 252 h 308"/>
                    <a:gd name="T40" fmla="*/ 337 w 371"/>
                    <a:gd name="T41" fmla="*/ 191 h 308"/>
                    <a:gd name="T42" fmla="*/ 350 w 371"/>
                    <a:gd name="T43" fmla="*/ 172 h 308"/>
                    <a:gd name="T44" fmla="*/ 370 w 371"/>
                    <a:gd name="T45" fmla="*/ 114 h 308"/>
                    <a:gd name="T46" fmla="*/ 362 w 371"/>
                    <a:gd name="T47" fmla="*/ 94 h 308"/>
                    <a:gd name="T48" fmla="*/ 347 w 371"/>
                    <a:gd name="T49" fmla="*/ 86 h 308"/>
                    <a:gd name="T50" fmla="*/ 340 w 371"/>
                    <a:gd name="T51" fmla="*/ 88 h 308"/>
                    <a:gd name="T52" fmla="*/ 341 w 371"/>
                    <a:gd name="T53" fmla="*/ 73 h 308"/>
                    <a:gd name="T54" fmla="*/ 340 w 371"/>
                    <a:gd name="T55" fmla="*/ 47 h 308"/>
                    <a:gd name="T56" fmla="*/ 275 w 371"/>
                    <a:gd name="T57" fmla="*/ 8 h 308"/>
                    <a:gd name="T58" fmla="*/ 271 w 371"/>
                    <a:gd name="T59" fmla="*/ 8 h 308"/>
                    <a:gd name="T60" fmla="*/ 263 w 371"/>
                    <a:gd name="T61" fmla="*/ 13 h 308"/>
                    <a:gd name="T62" fmla="*/ 267 w 371"/>
                    <a:gd name="T63" fmla="*/ 25 h 308"/>
                    <a:gd name="T64" fmla="*/ 293 w 371"/>
                    <a:gd name="T65" fmla="*/ 47 h 308"/>
                    <a:gd name="T66" fmla="*/ 258 w 371"/>
                    <a:gd name="T67" fmla="*/ 49 h 308"/>
                    <a:gd name="T68" fmla="*/ 103 w 371"/>
                    <a:gd name="T69" fmla="*/ 2 h 308"/>
                    <a:gd name="T70" fmla="*/ 97 w 371"/>
                    <a:gd name="T71" fmla="*/ 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1" h="308">
                      <a:moveTo>
                        <a:pt x="97" y="0"/>
                      </a:moveTo>
                      <a:cubicBezTo>
                        <a:pt x="96" y="0"/>
                        <a:pt x="95" y="0"/>
                        <a:pt x="94" y="1"/>
                      </a:cubicBezTo>
                      <a:cubicBezTo>
                        <a:pt x="91" y="2"/>
                        <a:pt x="89" y="4"/>
                        <a:pt x="88" y="7"/>
                      </a:cubicBezTo>
                      <a:cubicBezTo>
                        <a:pt x="82" y="39"/>
                        <a:pt x="63" y="56"/>
                        <a:pt x="49" y="69"/>
                      </a:cubicBezTo>
                      <a:cubicBezTo>
                        <a:pt x="42" y="76"/>
                        <a:pt x="35" y="82"/>
                        <a:pt x="33" y="89"/>
                      </a:cubicBezTo>
                      <a:cubicBezTo>
                        <a:pt x="30" y="86"/>
                        <a:pt x="27" y="85"/>
                        <a:pt x="23" y="85"/>
                      </a:cubicBezTo>
                      <a:cubicBezTo>
                        <a:pt x="18" y="85"/>
                        <a:pt x="12" y="88"/>
                        <a:pt x="8" y="94"/>
                      </a:cubicBezTo>
                      <a:cubicBezTo>
                        <a:pt x="4" y="100"/>
                        <a:pt x="2" y="106"/>
                        <a:pt x="1" y="112"/>
                      </a:cubicBezTo>
                      <a:cubicBezTo>
                        <a:pt x="0" y="135"/>
                        <a:pt x="7" y="155"/>
                        <a:pt x="21" y="172"/>
                      </a:cubicBezTo>
                      <a:cubicBezTo>
                        <a:pt x="25" y="177"/>
                        <a:pt x="28" y="180"/>
                        <a:pt x="30" y="184"/>
                      </a:cubicBezTo>
                      <a:cubicBezTo>
                        <a:pt x="32" y="189"/>
                        <a:pt x="35" y="193"/>
                        <a:pt x="37" y="197"/>
                      </a:cubicBezTo>
                      <a:cubicBezTo>
                        <a:pt x="40" y="202"/>
                        <a:pt x="43" y="206"/>
                        <a:pt x="45" y="211"/>
                      </a:cubicBezTo>
                      <a:cubicBezTo>
                        <a:pt x="54" y="228"/>
                        <a:pt x="63" y="238"/>
                        <a:pt x="73" y="249"/>
                      </a:cubicBezTo>
                      <a:cubicBezTo>
                        <a:pt x="77" y="253"/>
                        <a:pt x="81" y="258"/>
                        <a:pt x="86" y="263"/>
                      </a:cubicBezTo>
                      <a:cubicBezTo>
                        <a:pt x="105" y="286"/>
                        <a:pt x="126" y="299"/>
                        <a:pt x="150" y="304"/>
                      </a:cubicBezTo>
                      <a:cubicBezTo>
                        <a:pt x="164" y="307"/>
                        <a:pt x="178" y="308"/>
                        <a:pt x="192" y="308"/>
                      </a:cubicBezTo>
                      <a:cubicBezTo>
                        <a:pt x="193" y="308"/>
                        <a:pt x="193" y="308"/>
                        <a:pt x="193" y="308"/>
                      </a:cubicBezTo>
                      <a:cubicBezTo>
                        <a:pt x="193" y="308"/>
                        <a:pt x="193" y="308"/>
                        <a:pt x="193" y="308"/>
                      </a:cubicBezTo>
                      <a:cubicBezTo>
                        <a:pt x="193" y="308"/>
                        <a:pt x="193" y="308"/>
                        <a:pt x="193" y="308"/>
                      </a:cubicBezTo>
                      <a:cubicBezTo>
                        <a:pt x="253" y="307"/>
                        <a:pt x="295" y="263"/>
                        <a:pt x="303" y="252"/>
                      </a:cubicBezTo>
                      <a:cubicBezTo>
                        <a:pt x="317" y="230"/>
                        <a:pt x="327" y="212"/>
                        <a:pt x="337" y="191"/>
                      </a:cubicBezTo>
                      <a:cubicBezTo>
                        <a:pt x="340" y="185"/>
                        <a:pt x="344" y="179"/>
                        <a:pt x="350" y="172"/>
                      </a:cubicBezTo>
                      <a:cubicBezTo>
                        <a:pt x="364" y="153"/>
                        <a:pt x="371" y="134"/>
                        <a:pt x="370" y="114"/>
                      </a:cubicBezTo>
                      <a:cubicBezTo>
                        <a:pt x="369" y="106"/>
                        <a:pt x="367" y="99"/>
                        <a:pt x="362" y="94"/>
                      </a:cubicBezTo>
                      <a:cubicBezTo>
                        <a:pt x="357" y="87"/>
                        <a:pt x="351" y="86"/>
                        <a:pt x="347" y="86"/>
                      </a:cubicBezTo>
                      <a:cubicBezTo>
                        <a:pt x="345" y="86"/>
                        <a:pt x="342" y="86"/>
                        <a:pt x="340" y="88"/>
                      </a:cubicBezTo>
                      <a:cubicBezTo>
                        <a:pt x="340" y="81"/>
                        <a:pt x="341" y="76"/>
                        <a:pt x="341" y="73"/>
                      </a:cubicBezTo>
                      <a:cubicBezTo>
                        <a:pt x="344" y="51"/>
                        <a:pt x="343" y="50"/>
                        <a:pt x="340" y="47"/>
                      </a:cubicBezTo>
                      <a:cubicBezTo>
                        <a:pt x="324" y="28"/>
                        <a:pt x="280" y="10"/>
                        <a:pt x="275" y="8"/>
                      </a:cubicBezTo>
                      <a:cubicBezTo>
                        <a:pt x="274" y="8"/>
                        <a:pt x="273" y="8"/>
                        <a:pt x="271" y="8"/>
                      </a:cubicBezTo>
                      <a:cubicBezTo>
                        <a:pt x="268" y="8"/>
                        <a:pt x="265" y="10"/>
                        <a:pt x="263" y="13"/>
                      </a:cubicBezTo>
                      <a:cubicBezTo>
                        <a:pt x="261" y="17"/>
                        <a:pt x="263" y="23"/>
                        <a:pt x="267" y="25"/>
                      </a:cubicBezTo>
                      <a:cubicBezTo>
                        <a:pt x="267" y="25"/>
                        <a:pt x="280" y="32"/>
                        <a:pt x="293" y="47"/>
                      </a:cubicBezTo>
                      <a:cubicBezTo>
                        <a:pt x="283" y="48"/>
                        <a:pt x="271" y="49"/>
                        <a:pt x="258" y="49"/>
                      </a:cubicBezTo>
                      <a:cubicBezTo>
                        <a:pt x="192" y="49"/>
                        <a:pt x="141" y="33"/>
                        <a:pt x="103" y="2"/>
                      </a:cubicBezTo>
                      <a:cubicBezTo>
                        <a:pt x="101" y="1"/>
                        <a:pt x="99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464776BA-E29F-684A-B73B-6DD1C0EE3435}"/>
                    </a:ext>
                  </a:extLst>
                </p:cNvPr>
                <p:cNvGrpSpPr/>
                <p:nvPr/>
              </p:nvGrpSpPr>
              <p:grpSpPr>
                <a:xfrm>
                  <a:off x="2329136" y="10573946"/>
                  <a:ext cx="2468837" cy="4136212"/>
                  <a:chOff x="2329136" y="10573946"/>
                  <a:chExt cx="2468837" cy="4136212"/>
                </a:xfrm>
              </p:grpSpPr>
              <p:sp>
                <p:nvSpPr>
                  <p:cNvPr id="116" name="Freeform 12">
                    <a:extLst>
                      <a:ext uri="{FF2B5EF4-FFF2-40B4-BE49-F238E27FC236}">
                        <a16:creationId xmlns:a16="http://schemas.microsoft.com/office/drawing/2014/main" id="{6EBF5F2F-5147-CD4B-A4D3-E8661FD46C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136" y="12378669"/>
                    <a:ext cx="2468837" cy="961923"/>
                  </a:xfrm>
                  <a:custGeom>
                    <a:avLst/>
                    <a:gdLst>
                      <a:gd name="T0" fmla="*/ 227 w 706"/>
                      <a:gd name="T1" fmla="*/ 0 h 275"/>
                      <a:gd name="T2" fmla="*/ 267 w 706"/>
                      <a:gd name="T3" fmla="*/ 91 h 275"/>
                      <a:gd name="T4" fmla="*/ 332 w 706"/>
                      <a:gd name="T5" fmla="*/ 123 h 275"/>
                      <a:gd name="T6" fmla="*/ 403 w 706"/>
                      <a:gd name="T7" fmla="*/ 115 h 275"/>
                      <a:gd name="T8" fmla="*/ 457 w 706"/>
                      <a:gd name="T9" fmla="*/ 69 h 275"/>
                      <a:gd name="T10" fmla="*/ 478 w 706"/>
                      <a:gd name="T11" fmla="*/ 1 h 275"/>
                      <a:gd name="T12" fmla="*/ 527 w 706"/>
                      <a:gd name="T13" fmla="*/ 15 h 275"/>
                      <a:gd name="T14" fmla="*/ 652 w 706"/>
                      <a:gd name="T15" fmla="*/ 72 h 275"/>
                      <a:gd name="T16" fmla="*/ 687 w 706"/>
                      <a:gd name="T17" fmla="*/ 117 h 275"/>
                      <a:gd name="T18" fmla="*/ 704 w 706"/>
                      <a:gd name="T19" fmla="*/ 209 h 275"/>
                      <a:gd name="T20" fmla="*/ 705 w 706"/>
                      <a:gd name="T21" fmla="*/ 275 h 275"/>
                      <a:gd name="T22" fmla="*/ 0 w 706"/>
                      <a:gd name="T23" fmla="*/ 275 h 275"/>
                      <a:gd name="T24" fmla="*/ 4 w 706"/>
                      <a:gd name="T25" fmla="*/ 179 h 275"/>
                      <a:gd name="T26" fmla="*/ 19 w 706"/>
                      <a:gd name="T27" fmla="*/ 113 h 275"/>
                      <a:gd name="T28" fmla="*/ 53 w 706"/>
                      <a:gd name="T29" fmla="*/ 72 h 275"/>
                      <a:gd name="T30" fmla="*/ 216 w 706"/>
                      <a:gd name="T31" fmla="*/ 4 h 275"/>
                      <a:gd name="T32" fmla="*/ 227 w 706"/>
                      <a:gd name="T33" fmla="*/ 0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6" h="275">
                        <a:moveTo>
                          <a:pt x="227" y="0"/>
                        </a:moveTo>
                        <a:cubicBezTo>
                          <a:pt x="229" y="36"/>
                          <a:pt x="241" y="67"/>
                          <a:pt x="267" y="91"/>
                        </a:cubicBezTo>
                        <a:cubicBezTo>
                          <a:pt x="285" y="108"/>
                          <a:pt x="307" y="120"/>
                          <a:pt x="332" y="123"/>
                        </a:cubicBezTo>
                        <a:cubicBezTo>
                          <a:pt x="356" y="126"/>
                          <a:pt x="380" y="125"/>
                          <a:pt x="403" y="115"/>
                        </a:cubicBezTo>
                        <a:cubicBezTo>
                          <a:pt x="425" y="104"/>
                          <a:pt x="443" y="89"/>
                          <a:pt x="457" y="69"/>
                        </a:cubicBezTo>
                        <a:cubicBezTo>
                          <a:pt x="471" y="48"/>
                          <a:pt x="477" y="25"/>
                          <a:pt x="478" y="1"/>
                        </a:cubicBezTo>
                        <a:cubicBezTo>
                          <a:pt x="495" y="6"/>
                          <a:pt x="511" y="10"/>
                          <a:pt x="527" y="15"/>
                        </a:cubicBezTo>
                        <a:cubicBezTo>
                          <a:pt x="558" y="25"/>
                          <a:pt x="635" y="61"/>
                          <a:pt x="652" y="72"/>
                        </a:cubicBezTo>
                        <a:cubicBezTo>
                          <a:pt x="669" y="83"/>
                          <a:pt x="680" y="98"/>
                          <a:pt x="687" y="117"/>
                        </a:cubicBezTo>
                        <a:cubicBezTo>
                          <a:pt x="696" y="142"/>
                          <a:pt x="702" y="175"/>
                          <a:pt x="704" y="209"/>
                        </a:cubicBezTo>
                        <a:cubicBezTo>
                          <a:pt x="706" y="242"/>
                          <a:pt x="705" y="275"/>
                          <a:pt x="705" y="275"/>
                        </a:cubicBezTo>
                        <a:cubicBezTo>
                          <a:pt x="0" y="275"/>
                          <a:pt x="0" y="275"/>
                          <a:pt x="0" y="275"/>
                        </a:cubicBezTo>
                        <a:cubicBezTo>
                          <a:pt x="0" y="275"/>
                          <a:pt x="1" y="222"/>
                          <a:pt x="4" y="179"/>
                        </a:cubicBezTo>
                        <a:cubicBezTo>
                          <a:pt x="6" y="156"/>
                          <a:pt x="11" y="134"/>
                          <a:pt x="19" y="113"/>
                        </a:cubicBezTo>
                        <a:cubicBezTo>
                          <a:pt x="26" y="95"/>
                          <a:pt x="38" y="82"/>
                          <a:pt x="53" y="72"/>
                        </a:cubicBezTo>
                        <a:cubicBezTo>
                          <a:pt x="76" y="57"/>
                          <a:pt x="178" y="15"/>
                          <a:pt x="216" y="4"/>
                        </a:cubicBezTo>
                        <a:cubicBezTo>
                          <a:pt x="219" y="3"/>
                          <a:pt x="223" y="2"/>
                          <a:pt x="227" y="0"/>
                        </a:cubicBezTo>
                        <a:close/>
                      </a:path>
                    </a:pathLst>
                  </a:custGeom>
                  <a:solidFill>
                    <a:srgbClr val="501C4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7" name="Freeform 13">
                    <a:extLst>
                      <a:ext uri="{FF2B5EF4-FFF2-40B4-BE49-F238E27FC236}">
                        <a16:creationId xmlns:a16="http://schemas.microsoft.com/office/drawing/2014/main" id="{AD908100-573C-C840-8048-67B6BB76CC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811585" y="10573946"/>
                    <a:ext cx="1646884" cy="1908956"/>
                  </a:xfrm>
                  <a:custGeom>
                    <a:avLst/>
                    <a:gdLst>
                      <a:gd name="T0" fmla="*/ 340 w 471"/>
                      <a:gd name="T1" fmla="*/ 59 h 546"/>
                      <a:gd name="T2" fmla="*/ 395 w 471"/>
                      <a:gd name="T3" fmla="*/ 301 h 546"/>
                      <a:gd name="T4" fmla="*/ 408 w 471"/>
                      <a:gd name="T5" fmla="*/ 309 h 546"/>
                      <a:gd name="T6" fmla="*/ 414 w 471"/>
                      <a:gd name="T7" fmla="*/ 330 h 546"/>
                      <a:gd name="T8" fmla="*/ 390 w 471"/>
                      <a:gd name="T9" fmla="*/ 400 h 546"/>
                      <a:gd name="T10" fmla="*/ 376 w 471"/>
                      <a:gd name="T11" fmla="*/ 423 h 546"/>
                      <a:gd name="T12" fmla="*/ 334 w 471"/>
                      <a:gd name="T13" fmla="*/ 483 h 546"/>
                      <a:gd name="T14" fmla="*/ 286 w 471"/>
                      <a:gd name="T15" fmla="*/ 523 h 546"/>
                      <a:gd name="T16" fmla="*/ 139 w 471"/>
                      <a:gd name="T17" fmla="*/ 520 h 546"/>
                      <a:gd name="T18" fmla="*/ 89 w 471"/>
                      <a:gd name="T19" fmla="*/ 469 h 546"/>
                      <a:gd name="T20" fmla="*/ 45 w 471"/>
                      <a:gd name="T21" fmla="*/ 408 h 546"/>
                      <a:gd name="T22" fmla="*/ 41 w 471"/>
                      <a:gd name="T23" fmla="*/ 401 h 546"/>
                      <a:gd name="T24" fmla="*/ 15 w 471"/>
                      <a:gd name="T25" fmla="*/ 340 h 546"/>
                      <a:gd name="T26" fmla="*/ 15 w 471"/>
                      <a:gd name="T27" fmla="*/ 326 h 546"/>
                      <a:gd name="T28" fmla="*/ 36 w 471"/>
                      <a:gd name="T29" fmla="*/ 300 h 546"/>
                      <a:gd name="T30" fmla="*/ 35 w 471"/>
                      <a:gd name="T31" fmla="*/ 268 h 546"/>
                      <a:gd name="T32" fmla="*/ 70 w 471"/>
                      <a:gd name="T33" fmla="*/ 81 h 546"/>
                      <a:gd name="T34" fmla="*/ 340 w 471"/>
                      <a:gd name="T35" fmla="*/ 59 h 546"/>
                      <a:gd name="T36" fmla="*/ 75 w 471"/>
                      <a:gd name="T37" fmla="*/ 342 h 546"/>
                      <a:gd name="T38" fmla="*/ 75 w 471"/>
                      <a:gd name="T39" fmla="*/ 342 h 546"/>
                      <a:gd name="T40" fmla="*/ 70 w 471"/>
                      <a:gd name="T41" fmla="*/ 332 h 546"/>
                      <a:gd name="T42" fmla="*/ 60 w 471"/>
                      <a:gd name="T43" fmla="*/ 316 h 546"/>
                      <a:gd name="T44" fmla="*/ 45 w 471"/>
                      <a:gd name="T45" fmla="*/ 316 h 546"/>
                      <a:gd name="T46" fmla="*/ 40 w 471"/>
                      <a:gd name="T47" fmla="*/ 330 h 546"/>
                      <a:gd name="T48" fmla="*/ 57 w 471"/>
                      <a:gd name="T49" fmla="*/ 383 h 546"/>
                      <a:gd name="T50" fmla="*/ 67 w 471"/>
                      <a:gd name="T51" fmla="*/ 397 h 546"/>
                      <a:gd name="T52" fmla="*/ 83 w 471"/>
                      <a:gd name="T53" fmla="*/ 424 h 546"/>
                      <a:gd name="T54" fmla="*/ 122 w 471"/>
                      <a:gd name="T55" fmla="*/ 474 h 546"/>
                      <a:gd name="T56" fmla="*/ 181 w 471"/>
                      <a:gd name="T57" fmla="*/ 513 h 546"/>
                      <a:gd name="T58" fmla="*/ 222 w 471"/>
                      <a:gd name="T59" fmla="*/ 515 h 546"/>
                      <a:gd name="T60" fmla="*/ 324 w 471"/>
                      <a:gd name="T61" fmla="*/ 463 h 546"/>
                      <a:gd name="T62" fmla="*/ 358 w 471"/>
                      <a:gd name="T63" fmla="*/ 404 h 546"/>
                      <a:gd name="T64" fmla="*/ 372 w 471"/>
                      <a:gd name="T65" fmla="*/ 383 h 546"/>
                      <a:gd name="T66" fmla="*/ 389 w 471"/>
                      <a:gd name="T67" fmla="*/ 331 h 546"/>
                      <a:gd name="T68" fmla="*/ 384 w 471"/>
                      <a:gd name="T69" fmla="*/ 317 h 546"/>
                      <a:gd name="T70" fmla="*/ 369 w 471"/>
                      <a:gd name="T71" fmla="*/ 316 h 546"/>
                      <a:gd name="T72" fmla="*/ 359 w 471"/>
                      <a:gd name="T73" fmla="*/ 331 h 546"/>
                      <a:gd name="T74" fmla="*/ 353 w 471"/>
                      <a:gd name="T75" fmla="*/ 344 h 546"/>
                      <a:gd name="T76" fmla="*/ 353 w 471"/>
                      <a:gd name="T77" fmla="*/ 342 h 546"/>
                      <a:gd name="T78" fmla="*/ 355 w 471"/>
                      <a:gd name="T79" fmla="*/ 327 h 546"/>
                      <a:gd name="T80" fmla="*/ 362 w 471"/>
                      <a:gd name="T81" fmla="*/ 270 h 546"/>
                      <a:gd name="T82" fmla="*/ 300 w 471"/>
                      <a:gd name="T83" fmla="*/ 234 h 546"/>
                      <a:gd name="T84" fmla="*/ 341 w 471"/>
                      <a:gd name="T85" fmla="*/ 272 h 546"/>
                      <a:gd name="T86" fmla="*/ 126 w 471"/>
                      <a:gd name="T87" fmla="*/ 226 h 546"/>
                      <a:gd name="T88" fmla="*/ 70 w 471"/>
                      <a:gd name="T89" fmla="*/ 312 h 546"/>
                      <a:gd name="T90" fmla="*/ 75 w 471"/>
                      <a:gd name="T91" fmla="*/ 342 h 5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1" h="546">
                        <a:moveTo>
                          <a:pt x="340" y="59"/>
                        </a:moveTo>
                        <a:cubicBezTo>
                          <a:pt x="471" y="170"/>
                          <a:pt x="390" y="301"/>
                          <a:pt x="395" y="301"/>
                        </a:cubicBezTo>
                        <a:cubicBezTo>
                          <a:pt x="401" y="302"/>
                          <a:pt x="405" y="305"/>
                          <a:pt x="408" y="309"/>
                        </a:cubicBezTo>
                        <a:cubicBezTo>
                          <a:pt x="412" y="315"/>
                          <a:pt x="414" y="322"/>
                          <a:pt x="414" y="330"/>
                        </a:cubicBezTo>
                        <a:cubicBezTo>
                          <a:pt x="415" y="356"/>
                          <a:pt x="408" y="379"/>
                          <a:pt x="390" y="400"/>
                        </a:cubicBezTo>
                        <a:cubicBezTo>
                          <a:pt x="384" y="406"/>
                          <a:pt x="380" y="415"/>
                          <a:pt x="376" y="423"/>
                        </a:cubicBezTo>
                        <a:cubicBezTo>
                          <a:pt x="364" y="446"/>
                          <a:pt x="352" y="464"/>
                          <a:pt x="334" y="483"/>
                        </a:cubicBezTo>
                        <a:cubicBezTo>
                          <a:pt x="317" y="501"/>
                          <a:pt x="306" y="510"/>
                          <a:pt x="286" y="523"/>
                        </a:cubicBezTo>
                        <a:cubicBezTo>
                          <a:pt x="245" y="546"/>
                          <a:pt x="169" y="542"/>
                          <a:pt x="139" y="520"/>
                        </a:cubicBezTo>
                        <a:cubicBezTo>
                          <a:pt x="122" y="507"/>
                          <a:pt x="101" y="485"/>
                          <a:pt x="89" y="469"/>
                        </a:cubicBezTo>
                        <a:cubicBezTo>
                          <a:pt x="77" y="453"/>
                          <a:pt x="56" y="430"/>
                          <a:pt x="45" y="408"/>
                        </a:cubicBezTo>
                        <a:cubicBezTo>
                          <a:pt x="44" y="405"/>
                          <a:pt x="42" y="403"/>
                          <a:pt x="41" y="401"/>
                        </a:cubicBezTo>
                        <a:cubicBezTo>
                          <a:pt x="25" y="384"/>
                          <a:pt x="16" y="364"/>
                          <a:pt x="15" y="340"/>
                        </a:cubicBezTo>
                        <a:cubicBezTo>
                          <a:pt x="15" y="335"/>
                          <a:pt x="15" y="330"/>
                          <a:pt x="15" y="326"/>
                        </a:cubicBezTo>
                        <a:cubicBezTo>
                          <a:pt x="16" y="312"/>
                          <a:pt x="23" y="303"/>
                          <a:pt x="36" y="300"/>
                        </a:cubicBezTo>
                        <a:cubicBezTo>
                          <a:pt x="40" y="299"/>
                          <a:pt x="36" y="277"/>
                          <a:pt x="35" y="268"/>
                        </a:cubicBezTo>
                        <a:cubicBezTo>
                          <a:pt x="33" y="239"/>
                          <a:pt x="0" y="170"/>
                          <a:pt x="70" y="81"/>
                        </a:cubicBezTo>
                        <a:cubicBezTo>
                          <a:pt x="116" y="24"/>
                          <a:pt x="270" y="0"/>
                          <a:pt x="340" y="59"/>
                        </a:cubicBezTo>
                        <a:close/>
                        <a:moveTo>
                          <a:pt x="75" y="342"/>
                        </a:moveTo>
                        <a:cubicBezTo>
                          <a:pt x="75" y="342"/>
                          <a:pt x="75" y="342"/>
                          <a:pt x="75" y="342"/>
                        </a:cubicBezTo>
                        <a:cubicBezTo>
                          <a:pt x="73" y="339"/>
                          <a:pt x="72" y="335"/>
                          <a:pt x="70" y="332"/>
                        </a:cubicBezTo>
                        <a:cubicBezTo>
                          <a:pt x="67" y="326"/>
                          <a:pt x="64" y="321"/>
                          <a:pt x="60" y="316"/>
                        </a:cubicBezTo>
                        <a:cubicBezTo>
                          <a:pt x="55" y="310"/>
                          <a:pt x="49" y="310"/>
                          <a:pt x="45" y="316"/>
                        </a:cubicBezTo>
                        <a:cubicBezTo>
                          <a:pt x="42" y="320"/>
                          <a:pt x="40" y="325"/>
                          <a:pt x="40" y="330"/>
                        </a:cubicBezTo>
                        <a:cubicBezTo>
                          <a:pt x="38" y="350"/>
                          <a:pt x="44" y="368"/>
                          <a:pt x="57" y="383"/>
                        </a:cubicBezTo>
                        <a:cubicBezTo>
                          <a:pt x="61" y="387"/>
                          <a:pt x="64" y="392"/>
                          <a:pt x="67" y="397"/>
                        </a:cubicBezTo>
                        <a:cubicBezTo>
                          <a:pt x="72" y="407"/>
                          <a:pt x="77" y="413"/>
                          <a:pt x="83" y="424"/>
                        </a:cubicBezTo>
                        <a:cubicBezTo>
                          <a:pt x="94" y="447"/>
                          <a:pt x="106" y="455"/>
                          <a:pt x="122" y="474"/>
                        </a:cubicBezTo>
                        <a:cubicBezTo>
                          <a:pt x="138" y="493"/>
                          <a:pt x="157" y="507"/>
                          <a:pt x="181" y="513"/>
                        </a:cubicBezTo>
                        <a:cubicBezTo>
                          <a:pt x="194" y="515"/>
                          <a:pt x="208" y="515"/>
                          <a:pt x="222" y="515"/>
                        </a:cubicBezTo>
                        <a:cubicBezTo>
                          <a:pt x="276" y="515"/>
                          <a:pt x="316" y="475"/>
                          <a:pt x="324" y="463"/>
                        </a:cubicBezTo>
                        <a:cubicBezTo>
                          <a:pt x="338" y="443"/>
                          <a:pt x="348" y="426"/>
                          <a:pt x="358" y="404"/>
                        </a:cubicBezTo>
                        <a:cubicBezTo>
                          <a:pt x="362" y="397"/>
                          <a:pt x="367" y="390"/>
                          <a:pt x="372" y="383"/>
                        </a:cubicBezTo>
                        <a:cubicBezTo>
                          <a:pt x="384" y="368"/>
                          <a:pt x="390" y="351"/>
                          <a:pt x="389" y="331"/>
                        </a:cubicBezTo>
                        <a:cubicBezTo>
                          <a:pt x="389" y="326"/>
                          <a:pt x="388" y="321"/>
                          <a:pt x="384" y="317"/>
                        </a:cubicBezTo>
                        <a:cubicBezTo>
                          <a:pt x="379" y="311"/>
                          <a:pt x="374" y="310"/>
                          <a:pt x="369" y="316"/>
                        </a:cubicBezTo>
                        <a:cubicBezTo>
                          <a:pt x="365" y="320"/>
                          <a:pt x="362" y="326"/>
                          <a:pt x="359" y="331"/>
                        </a:cubicBezTo>
                        <a:cubicBezTo>
                          <a:pt x="357" y="335"/>
                          <a:pt x="355" y="339"/>
                          <a:pt x="353" y="344"/>
                        </a:cubicBezTo>
                        <a:cubicBezTo>
                          <a:pt x="353" y="343"/>
                          <a:pt x="353" y="342"/>
                          <a:pt x="353" y="342"/>
                        </a:cubicBezTo>
                        <a:cubicBezTo>
                          <a:pt x="354" y="337"/>
                          <a:pt x="354" y="332"/>
                          <a:pt x="355" y="327"/>
                        </a:cubicBezTo>
                        <a:cubicBezTo>
                          <a:pt x="361" y="300"/>
                          <a:pt x="363" y="271"/>
                          <a:pt x="362" y="270"/>
                        </a:cubicBezTo>
                        <a:cubicBezTo>
                          <a:pt x="347" y="252"/>
                          <a:pt x="300" y="234"/>
                          <a:pt x="300" y="234"/>
                        </a:cubicBezTo>
                        <a:cubicBezTo>
                          <a:pt x="300" y="234"/>
                          <a:pt x="322" y="246"/>
                          <a:pt x="341" y="272"/>
                        </a:cubicBezTo>
                        <a:cubicBezTo>
                          <a:pt x="292" y="276"/>
                          <a:pt x="197" y="284"/>
                          <a:pt x="126" y="226"/>
                        </a:cubicBezTo>
                        <a:cubicBezTo>
                          <a:pt x="115" y="281"/>
                          <a:pt x="69" y="297"/>
                          <a:pt x="70" y="312"/>
                        </a:cubicBezTo>
                        <a:cubicBezTo>
                          <a:pt x="72" y="329"/>
                          <a:pt x="73" y="325"/>
                          <a:pt x="75" y="342"/>
                        </a:cubicBezTo>
                        <a:close/>
                      </a:path>
                    </a:pathLst>
                  </a:custGeom>
                  <a:solidFill>
                    <a:srgbClr val="501C4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F33BE159-41A5-EB46-BD76-17A50AF9F252}"/>
                      </a:ext>
                    </a:extLst>
                  </p:cNvPr>
                  <p:cNvSpPr/>
                  <p:nvPr/>
                </p:nvSpPr>
                <p:spPr>
                  <a:xfrm>
                    <a:off x="2759587" y="13264863"/>
                    <a:ext cx="1566784" cy="14452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288000" rtlCol="0" anchor="ctr"/>
                  <a:lstStyle/>
                  <a:p>
                    <a:pPr algn="ctr"/>
                    <a:r>
                      <a:rPr lang="en-GB" sz="2000" b="1" dirty="0">
                        <a:solidFill>
                          <a:schemeClr val="accent1"/>
                        </a:solidFill>
                      </a:rPr>
                      <a:t>7</a:t>
                    </a:r>
                  </a:p>
                </p:txBody>
              </p:sp>
            </p:grp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2E77009-E920-9041-BB1F-5C587F870E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11291" y="16566286"/>
              <a:ext cx="2566768" cy="3794516"/>
              <a:chOff x="8949728" y="15432146"/>
              <a:chExt cx="3181561" cy="4338674"/>
            </a:xfrm>
          </p:grpSpPr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A7076143-BD04-8845-94F4-6A1AD6A7C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789" y="16794905"/>
                <a:ext cx="1013842" cy="1156677"/>
              </a:xfrm>
              <a:custGeom>
                <a:avLst/>
                <a:gdLst>
                  <a:gd name="T0" fmla="*/ 308 w 308"/>
                  <a:gd name="T1" fmla="*/ 352 h 352"/>
                  <a:gd name="T2" fmla="*/ 1 w 308"/>
                  <a:gd name="T3" fmla="*/ 352 h 352"/>
                  <a:gd name="T4" fmla="*/ 4 w 308"/>
                  <a:gd name="T5" fmla="*/ 129 h 352"/>
                  <a:gd name="T6" fmla="*/ 14 w 308"/>
                  <a:gd name="T7" fmla="*/ 0 h 352"/>
                  <a:gd name="T8" fmla="*/ 296 w 308"/>
                  <a:gd name="T9" fmla="*/ 0 h 352"/>
                  <a:gd name="T10" fmla="*/ 305 w 308"/>
                  <a:gd name="T11" fmla="*/ 146 h 352"/>
                  <a:gd name="T12" fmla="*/ 308 w 308"/>
                  <a:gd name="T13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352">
                    <a:moveTo>
                      <a:pt x="308" y="352"/>
                    </a:moveTo>
                    <a:cubicBezTo>
                      <a:pt x="1" y="352"/>
                      <a:pt x="1" y="352"/>
                      <a:pt x="1" y="352"/>
                    </a:cubicBezTo>
                    <a:cubicBezTo>
                      <a:pt x="1" y="352"/>
                      <a:pt x="0" y="200"/>
                      <a:pt x="4" y="129"/>
                    </a:cubicBezTo>
                    <a:cubicBezTo>
                      <a:pt x="7" y="59"/>
                      <a:pt x="14" y="0"/>
                      <a:pt x="14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6" y="0"/>
                      <a:pt x="305" y="78"/>
                      <a:pt x="305" y="146"/>
                    </a:cubicBezTo>
                    <a:cubicBezTo>
                      <a:pt x="305" y="214"/>
                      <a:pt x="308" y="352"/>
                      <a:pt x="308" y="3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78E80A7F-8F5D-534D-A2A0-8277B07A8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6789" y="15919725"/>
                <a:ext cx="1456348" cy="1447946"/>
              </a:xfrm>
              <a:custGeom>
                <a:avLst/>
                <a:gdLst>
                  <a:gd name="T0" fmla="*/ 248 w 443"/>
                  <a:gd name="T1" fmla="*/ 0 h 440"/>
                  <a:gd name="T2" fmla="*/ 264 w 443"/>
                  <a:gd name="T3" fmla="*/ 17 h 440"/>
                  <a:gd name="T4" fmla="*/ 301 w 443"/>
                  <a:gd name="T5" fmla="*/ 67 h 440"/>
                  <a:gd name="T6" fmla="*/ 312 w 443"/>
                  <a:gd name="T7" fmla="*/ 97 h 440"/>
                  <a:gd name="T8" fmla="*/ 201 w 443"/>
                  <a:gd name="T9" fmla="*/ 35 h 440"/>
                  <a:gd name="T10" fmla="*/ 179 w 443"/>
                  <a:gd name="T11" fmla="*/ 30 h 440"/>
                  <a:gd name="T12" fmla="*/ 191 w 443"/>
                  <a:gd name="T13" fmla="*/ 49 h 440"/>
                  <a:gd name="T14" fmla="*/ 205 w 443"/>
                  <a:gd name="T15" fmla="*/ 106 h 440"/>
                  <a:gd name="T16" fmla="*/ 205 w 443"/>
                  <a:gd name="T17" fmla="*/ 106 h 440"/>
                  <a:gd name="T18" fmla="*/ 202 w 443"/>
                  <a:gd name="T19" fmla="*/ 102 h 440"/>
                  <a:gd name="T20" fmla="*/ 82 w 443"/>
                  <a:gd name="T21" fmla="*/ 28 h 440"/>
                  <a:gd name="T22" fmla="*/ 72 w 443"/>
                  <a:gd name="T23" fmla="*/ 26 h 440"/>
                  <a:gd name="T24" fmla="*/ 54 w 443"/>
                  <a:gd name="T25" fmla="*/ 36 h 440"/>
                  <a:gd name="T26" fmla="*/ 54 w 443"/>
                  <a:gd name="T27" fmla="*/ 37 h 440"/>
                  <a:gd name="T28" fmla="*/ 33 w 443"/>
                  <a:gd name="T29" fmla="*/ 83 h 440"/>
                  <a:gd name="T30" fmla="*/ 35 w 443"/>
                  <a:gd name="T31" fmla="*/ 138 h 440"/>
                  <a:gd name="T32" fmla="*/ 38 w 443"/>
                  <a:gd name="T33" fmla="*/ 157 h 440"/>
                  <a:gd name="T34" fmla="*/ 27 w 443"/>
                  <a:gd name="T35" fmla="*/ 154 h 440"/>
                  <a:gd name="T36" fmla="*/ 10 w 443"/>
                  <a:gd name="T37" fmla="*/ 163 h 440"/>
                  <a:gd name="T38" fmla="*/ 2 w 443"/>
                  <a:gd name="T39" fmla="*/ 184 h 440"/>
                  <a:gd name="T40" fmla="*/ 26 w 443"/>
                  <a:gd name="T41" fmla="*/ 255 h 440"/>
                  <a:gd name="T42" fmla="*/ 36 w 443"/>
                  <a:gd name="T43" fmla="*/ 269 h 440"/>
                  <a:gd name="T44" fmla="*/ 48 w 443"/>
                  <a:gd name="T45" fmla="*/ 294 h 440"/>
                  <a:gd name="T46" fmla="*/ 55 w 443"/>
                  <a:gd name="T47" fmla="*/ 309 h 440"/>
                  <a:gd name="T48" fmla="*/ 104 w 443"/>
                  <a:gd name="T49" fmla="*/ 387 h 440"/>
                  <a:gd name="T50" fmla="*/ 180 w 443"/>
                  <a:gd name="T51" fmla="*/ 436 h 440"/>
                  <a:gd name="T52" fmla="*/ 229 w 443"/>
                  <a:gd name="T53" fmla="*/ 440 h 440"/>
                  <a:gd name="T54" fmla="*/ 231 w 443"/>
                  <a:gd name="T55" fmla="*/ 440 h 440"/>
                  <a:gd name="T56" fmla="*/ 231 w 443"/>
                  <a:gd name="T57" fmla="*/ 440 h 440"/>
                  <a:gd name="T58" fmla="*/ 328 w 443"/>
                  <a:gd name="T59" fmla="*/ 398 h 440"/>
                  <a:gd name="T60" fmla="*/ 362 w 443"/>
                  <a:gd name="T61" fmla="*/ 357 h 440"/>
                  <a:gd name="T62" fmla="*/ 395 w 443"/>
                  <a:gd name="T63" fmla="*/ 295 h 440"/>
                  <a:gd name="T64" fmla="*/ 403 w 443"/>
                  <a:gd name="T65" fmla="*/ 278 h 440"/>
                  <a:gd name="T66" fmla="*/ 418 w 443"/>
                  <a:gd name="T67" fmla="*/ 254 h 440"/>
                  <a:gd name="T68" fmla="*/ 441 w 443"/>
                  <a:gd name="T69" fmla="*/ 186 h 440"/>
                  <a:gd name="T70" fmla="*/ 433 w 443"/>
                  <a:gd name="T71" fmla="*/ 163 h 440"/>
                  <a:gd name="T72" fmla="*/ 416 w 443"/>
                  <a:gd name="T73" fmla="*/ 154 h 440"/>
                  <a:gd name="T74" fmla="*/ 405 w 443"/>
                  <a:gd name="T75" fmla="*/ 158 h 440"/>
                  <a:gd name="T76" fmla="*/ 412 w 443"/>
                  <a:gd name="T77" fmla="*/ 82 h 440"/>
                  <a:gd name="T78" fmla="*/ 406 w 443"/>
                  <a:gd name="T79" fmla="*/ 69 h 440"/>
                  <a:gd name="T80" fmla="*/ 375 w 443"/>
                  <a:gd name="T81" fmla="*/ 42 h 440"/>
                  <a:gd name="T82" fmla="*/ 293 w 443"/>
                  <a:gd name="T83" fmla="*/ 4 h 440"/>
                  <a:gd name="T84" fmla="*/ 278 w 443"/>
                  <a:gd name="T85" fmla="*/ 3 h 440"/>
                  <a:gd name="T86" fmla="*/ 271 w 443"/>
                  <a:gd name="T87" fmla="*/ 2 h 440"/>
                  <a:gd name="T88" fmla="*/ 248 w 443"/>
                  <a:gd name="T8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3" h="440">
                    <a:moveTo>
                      <a:pt x="248" y="0"/>
                    </a:moveTo>
                    <a:cubicBezTo>
                      <a:pt x="264" y="17"/>
                      <a:pt x="264" y="17"/>
                      <a:pt x="264" y="17"/>
                    </a:cubicBezTo>
                    <a:cubicBezTo>
                      <a:pt x="277" y="32"/>
                      <a:pt x="291" y="49"/>
                      <a:pt x="301" y="67"/>
                    </a:cubicBezTo>
                    <a:cubicBezTo>
                      <a:pt x="305" y="76"/>
                      <a:pt x="309" y="86"/>
                      <a:pt x="312" y="97"/>
                    </a:cubicBezTo>
                    <a:cubicBezTo>
                      <a:pt x="277" y="64"/>
                      <a:pt x="241" y="45"/>
                      <a:pt x="201" y="35"/>
                    </a:cubicBezTo>
                    <a:cubicBezTo>
                      <a:pt x="179" y="30"/>
                      <a:pt x="179" y="30"/>
                      <a:pt x="179" y="30"/>
                    </a:cubicBezTo>
                    <a:cubicBezTo>
                      <a:pt x="191" y="49"/>
                      <a:pt x="191" y="49"/>
                      <a:pt x="191" y="49"/>
                    </a:cubicBezTo>
                    <a:cubicBezTo>
                      <a:pt x="202" y="66"/>
                      <a:pt x="207" y="84"/>
                      <a:pt x="205" y="106"/>
                    </a:cubicBezTo>
                    <a:cubicBezTo>
                      <a:pt x="205" y="106"/>
                      <a:pt x="205" y="106"/>
                      <a:pt x="205" y="106"/>
                    </a:cubicBezTo>
                    <a:cubicBezTo>
                      <a:pt x="204" y="104"/>
                      <a:pt x="203" y="103"/>
                      <a:pt x="202" y="102"/>
                    </a:cubicBezTo>
                    <a:cubicBezTo>
                      <a:pt x="168" y="68"/>
                      <a:pt x="128" y="43"/>
                      <a:pt x="82" y="28"/>
                    </a:cubicBezTo>
                    <a:cubicBezTo>
                      <a:pt x="78" y="27"/>
                      <a:pt x="75" y="26"/>
                      <a:pt x="72" y="26"/>
                    </a:cubicBezTo>
                    <a:cubicBezTo>
                      <a:pt x="65" y="26"/>
                      <a:pt x="59" y="29"/>
                      <a:pt x="54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44" y="49"/>
                      <a:pt x="33" y="64"/>
                      <a:pt x="33" y="83"/>
                    </a:cubicBezTo>
                    <a:cubicBezTo>
                      <a:pt x="33" y="102"/>
                      <a:pt x="33" y="121"/>
                      <a:pt x="35" y="138"/>
                    </a:cubicBezTo>
                    <a:cubicBezTo>
                      <a:pt x="36" y="145"/>
                      <a:pt x="37" y="151"/>
                      <a:pt x="38" y="157"/>
                    </a:cubicBezTo>
                    <a:cubicBezTo>
                      <a:pt x="35" y="155"/>
                      <a:pt x="31" y="154"/>
                      <a:pt x="27" y="154"/>
                    </a:cubicBezTo>
                    <a:cubicBezTo>
                      <a:pt x="20" y="154"/>
                      <a:pt x="15" y="157"/>
                      <a:pt x="10" y="163"/>
                    </a:cubicBezTo>
                    <a:cubicBezTo>
                      <a:pt x="6" y="170"/>
                      <a:pt x="3" y="177"/>
                      <a:pt x="2" y="184"/>
                    </a:cubicBezTo>
                    <a:cubicBezTo>
                      <a:pt x="0" y="211"/>
                      <a:pt x="8" y="235"/>
                      <a:pt x="26" y="255"/>
                    </a:cubicBezTo>
                    <a:cubicBezTo>
                      <a:pt x="31" y="260"/>
                      <a:pt x="34" y="265"/>
                      <a:pt x="36" y="269"/>
                    </a:cubicBezTo>
                    <a:cubicBezTo>
                      <a:pt x="40" y="277"/>
                      <a:pt x="44" y="286"/>
                      <a:pt x="48" y="294"/>
                    </a:cubicBezTo>
                    <a:cubicBezTo>
                      <a:pt x="50" y="299"/>
                      <a:pt x="53" y="304"/>
                      <a:pt x="55" y="309"/>
                    </a:cubicBezTo>
                    <a:cubicBezTo>
                      <a:pt x="67" y="333"/>
                      <a:pt x="82" y="361"/>
                      <a:pt x="104" y="387"/>
                    </a:cubicBezTo>
                    <a:cubicBezTo>
                      <a:pt x="126" y="414"/>
                      <a:pt x="151" y="430"/>
                      <a:pt x="180" y="436"/>
                    </a:cubicBezTo>
                    <a:cubicBezTo>
                      <a:pt x="196" y="439"/>
                      <a:pt x="213" y="440"/>
                      <a:pt x="229" y="440"/>
                    </a:cubicBezTo>
                    <a:cubicBezTo>
                      <a:pt x="231" y="440"/>
                      <a:pt x="231" y="440"/>
                      <a:pt x="231" y="440"/>
                    </a:cubicBezTo>
                    <a:cubicBezTo>
                      <a:pt x="231" y="440"/>
                      <a:pt x="231" y="440"/>
                      <a:pt x="231" y="440"/>
                    </a:cubicBezTo>
                    <a:cubicBezTo>
                      <a:pt x="270" y="440"/>
                      <a:pt x="303" y="426"/>
                      <a:pt x="328" y="398"/>
                    </a:cubicBezTo>
                    <a:cubicBezTo>
                      <a:pt x="340" y="386"/>
                      <a:pt x="351" y="372"/>
                      <a:pt x="362" y="357"/>
                    </a:cubicBezTo>
                    <a:cubicBezTo>
                      <a:pt x="375" y="337"/>
                      <a:pt x="385" y="316"/>
                      <a:pt x="395" y="295"/>
                    </a:cubicBezTo>
                    <a:cubicBezTo>
                      <a:pt x="398" y="289"/>
                      <a:pt x="400" y="284"/>
                      <a:pt x="403" y="278"/>
                    </a:cubicBezTo>
                    <a:cubicBezTo>
                      <a:pt x="407" y="271"/>
                      <a:pt x="412" y="263"/>
                      <a:pt x="418" y="254"/>
                    </a:cubicBezTo>
                    <a:cubicBezTo>
                      <a:pt x="435" y="233"/>
                      <a:pt x="443" y="210"/>
                      <a:pt x="441" y="186"/>
                    </a:cubicBezTo>
                    <a:cubicBezTo>
                      <a:pt x="441" y="177"/>
                      <a:pt x="438" y="169"/>
                      <a:pt x="433" y="163"/>
                    </a:cubicBezTo>
                    <a:cubicBezTo>
                      <a:pt x="427" y="156"/>
                      <a:pt x="420" y="154"/>
                      <a:pt x="416" y="154"/>
                    </a:cubicBezTo>
                    <a:cubicBezTo>
                      <a:pt x="413" y="154"/>
                      <a:pt x="409" y="155"/>
                      <a:pt x="405" y="158"/>
                    </a:cubicBezTo>
                    <a:cubicBezTo>
                      <a:pt x="410" y="131"/>
                      <a:pt x="412" y="107"/>
                      <a:pt x="412" y="82"/>
                    </a:cubicBezTo>
                    <a:cubicBezTo>
                      <a:pt x="412" y="78"/>
                      <a:pt x="410" y="73"/>
                      <a:pt x="406" y="69"/>
                    </a:cubicBezTo>
                    <a:cubicBezTo>
                      <a:pt x="397" y="61"/>
                      <a:pt x="386" y="51"/>
                      <a:pt x="375" y="42"/>
                    </a:cubicBezTo>
                    <a:cubicBezTo>
                      <a:pt x="348" y="20"/>
                      <a:pt x="321" y="7"/>
                      <a:pt x="293" y="4"/>
                    </a:cubicBezTo>
                    <a:cubicBezTo>
                      <a:pt x="288" y="4"/>
                      <a:pt x="283" y="3"/>
                      <a:pt x="278" y="3"/>
                    </a:cubicBezTo>
                    <a:cubicBezTo>
                      <a:pt x="276" y="3"/>
                      <a:pt x="274" y="2"/>
                      <a:pt x="271" y="2"/>
                    </a:cubicBez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BDF372A-B87F-CE44-A5E6-CB2D477706A7}"/>
                  </a:ext>
                </a:extLst>
              </p:cNvPr>
              <p:cNvGrpSpPr/>
              <p:nvPr/>
            </p:nvGrpSpPr>
            <p:grpSpPr>
              <a:xfrm>
                <a:off x="8949728" y="15432146"/>
                <a:ext cx="3181561" cy="4338674"/>
                <a:chOff x="7823716" y="10101673"/>
                <a:chExt cx="3383113" cy="4613528"/>
              </a:xfrm>
            </p:grpSpPr>
            <p:sp>
              <p:nvSpPr>
                <p:cNvPr id="106" name="Freeform 9">
                  <a:extLst>
                    <a:ext uri="{FF2B5EF4-FFF2-40B4-BE49-F238E27FC236}">
                      <a16:creationId xmlns:a16="http://schemas.microsoft.com/office/drawing/2014/main" id="{5513F1AC-0828-4341-B521-970C3D619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3716" y="12164247"/>
                  <a:ext cx="3383113" cy="1176346"/>
                </a:xfrm>
                <a:custGeom>
                  <a:avLst/>
                  <a:gdLst>
                    <a:gd name="T0" fmla="*/ 335 w 967"/>
                    <a:gd name="T1" fmla="*/ 0 h 336"/>
                    <a:gd name="T2" fmla="*/ 384 w 967"/>
                    <a:gd name="T3" fmla="*/ 109 h 336"/>
                    <a:gd name="T4" fmla="*/ 462 w 967"/>
                    <a:gd name="T5" fmla="*/ 147 h 336"/>
                    <a:gd name="T6" fmla="*/ 547 w 967"/>
                    <a:gd name="T7" fmla="*/ 137 h 336"/>
                    <a:gd name="T8" fmla="*/ 612 w 967"/>
                    <a:gd name="T9" fmla="*/ 82 h 336"/>
                    <a:gd name="T10" fmla="*/ 638 w 967"/>
                    <a:gd name="T11" fmla="*/ 0 h 336"/>
                    <a:gd name="T12" fmla="*/ 697 w 967"/>
                    <a:gd name="T13" fmla="*/ 18 h 336"/>
                    <a:gd name="T14" fmla="*/ 821 w 967"/>
                    <a:gd name="T15" fmla="*/ 53 h 336"/>
                    <a:gd name="T16" fmla="*/ 892 w 967"/>
                    <a:gd name="T17" fmla="*/ 86 h 336"/>
                    <a:gd name="T18" fmla="*/ 934 w 967"/>
                    <a:gd name="T19" fmla="*/ 140 h 336"/>
                    <a:gd name="T20" fmla="*/ 959 w 967"/>
                    <a:gd name="T21" fmla="*/ 239 h 336"/>
                    <a:gd name="T22" fmla="*/ 967 w 967"/>
                    <a:gd name="T23" fmla="*/ 336 h 336"/>
                    <a:gd name="T24" fmla="*/ 0 w 967"/>
                    <a:gd name="T25" fmla="*/ 336 h 336"/>
                    <a:gd name="T26" fmla="*/ 41 w 967"/>
                    <a:gd name="T27" fmla="*/ 135 h 336"/>
                    <a:gd name="T28" fmla="*/ 82 w 967"/>
                    <a:gd name="T29" fmla="*/ 85 h 336"/>
                    <a:gd name="T30" fmla="*/ 175 w 967"/>
                    <a:gd name="T31" fmla="*/ 45 h 336"/>
                    <a:gd name="T32" fmla="*/ 323 w 967"/>
                    <a:gd name="T33" fmla="*/ 4 h 336"/>
                    <a:gd name="T34" fmla="*/ 335 w 967"/>
                    <a:gd name="T35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7" h="336">
                      <a:moveTo>
                        <a:pt x="335" y="0"/>
                      </a:moveTo>
                      <a:cubicBezTo>
                        <a:pt x="338" y="42"/>
                        <a:pt x="353" y="79"/>
                        <a:pt x="384" y="109"/>
                      </a:cubicBezTo>
                      <a:cubicBezTo>
                        <a:pt x="406" y="129"/>
                        <a:pt x="432" y="144"/>
                        <a:pt x="462" y="147"/>
                      </a:cubicBezTo>
                      <a:cubicBezTo>
                        <a:pt x="491" y="150"/>
                        <a:pt x="520" y="150"/>
                        <a:pt x="547" y="137"/>
                      </a:cubicBezTo>
                      <a:cubicBezTo>
                        <a:pt x="574" y="124"/>
                        <a:pt x="596" y="106"/>
                        <a:pt x="612" y="82"/>
                      </a:cubicBezTo>
                      <a:cubicBezTo>
                        <a:pt x="629" y="57"/>
                        <a:pt x="637" y="29"/>
                        <a:pt x="638" y="0"/>
                      </a:cubicBezTo>
                      <a:cubicBezTo>
                        <a:pt x="658" y="6"/>
                        <a:pt x="678" y="12"/>
                        <a:pt x="697" y="18"/>
                      </a:cubicBezTo>
                      <a:cubicBezTo>
                        <a:pt x="734" y="29"/>
                        <a:pt x="784" y="41"/>
                        <a:pt x="821" y="53"/>
                      </a:cubicBezTo>
                      <a:cubicBezTo>
                        <a:pt x="845" y="61"/>
                        <a:pt x="871" y="72"/>
                        <a:pt x="892" y="86"/>
                      </a:cubicBezTo>
                      <a:cubicBezTo>
                        <a:pt x="912" y="99"/>
                        <a:pt x="926" y="117"/>
                        <a:pt x="934" y="140"/>
                      </a:cubicBezTo>
                      <a:cubicBezTo>
                        <a:pt x="945" y="170"/>
                        <a:pt x="951" y="185"/>
                        <a:pt x="959" y="239"/>
                      </a:cubicBezTo>
                      <a:cubicBezTo>
                        <a:pt x="966" y="291"/>
                        <a:pt x="967" y="336"/>
                        <a:pt x="967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0" y="336"/>
                        <a:pt x="4" y="241"/>
                        <a:pt x="41" y="135"/>
                      </a:cubicBezTo>
                      <a:cubicBezTo>
                        <a:pt x="49" y="114"/>
                        <a:pt x="63" y="98"/>
                        <a:pt x="82" y="85"/>
                      </a:cubicBezTo>
                      <a:cubicBezTo>
                        <a:pt x="109" y="67"/>
                        <a:pt x="144" y="55"/>
                        <a:pt x="175" y="45"/>
                      </a:cubicBezTo>
                      <a:cubicBezTo>
                        <a:pt x="220" y="31"/>
                        <a:pt x="277" y="18"/>
                        <a:pt x="323" y="4"/>
                      </a:cubicBezTo>
                      <a:cubicBezTo>
                        <a:pt x="327" y="3"/>
                        <a:pt x="331" y="1"/>
                        <a:pt x="335" y="0"/>
                      </a:cubicBezTo>
                      <a:close/>
                    </a:path>
                  </a:pathLst>
                </a:custGeom>
                <a:solidFill>
                  <a:srgbClr val="501C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Freeform 10">
                  <a:extLst>
                    <a:ext uri="{FF2B5EF4-FFF2-40B4-BE49-F238E27FC236}">
                      <a16:creationId xmlns:a16="http://schemas.microsoft.com/office/drawing/2014/main" id="{858AD4B2-637C-1642-868A-0105F5A658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87363" y="10101673"/>
                  <a:ext cx="1682621" cy="2150183"/>
                </a:xfrm>
                <a:custGeom>
                  <a:avLst/>
                  <a:gdLst>
                    <a:gd name="T0" fmla="*/ 257 w 481"/>
                    <a:gd name="T1" fmla="*/ 0 h 614"/>
                    <a:gd name="T2" fmla="*/ 401 w 481"/>
                    <a:gd name="T3" fmla="*/ 59 h 614"/>
                    <a:gd name="T4" fmla="*/ 456 w 481"/>
                    <a:gd name="T5" fmla="*/ 173 h 614"/>
                    <a:gd name="T6" fmla="*/ 452 w 481"/>
                    <a:gd name="T7" fmla="*/ 285 h 614"/>
                    <a:gd name="T8" fmla="*/ 458 w 481"/>
                    <a:gd name="T9" fmla="*/ 294 h 614"/>
                    <a:gd name="T10" fmla="*/ 472 w 481"/>
                    <a:gd name="T11" fmla="*/ 303 h 614"/>
                    <a:gd name="T12" fmla="*/ 480 w 481"/>
                    <a:gd name="T13" fmla="*/ 328 h 614"/>
                    <a:gd name="T14" fmla="*/ 451 w 481"/>
                    <a:gd name="T15" fmla="*/ 412 h 614"/>
                    <a:gd name="T16" fmla="*/ 435 w 481"/>
                    <a:gd name="T17" fmla="*/ 439 h 614"/>
                    <a:gd name="T18" fmla="*/ 386 w 481"/>
                    <a:gd name="T19" fmla="*/ 521 h 614"/>
                    <a:gd name="T20" fmla="*/ 326 w 481"/>
                    <a:gd name="T21" fmla="*/ 579 h 614"/>
                    <a:gd name="T22" fmla="*/ 150 w 481"/>
                    <a:gd name="T23" fmla="*/ 577 h 614"/>
                    <a:gd name="T24" fmla="*/ 79 w 481"/>
                    <a:gd name="T25" fmla="*/ 500 h 614"/>
                    <a:gd name="T26" fmla="*/ 36 w 481"/>
                    <a:gd name="T27" fmla="*/ 421 h 614"/>
                    <a:gd name="T28" fmla="*/ 31 w 481"/>
                    <a:gd name="T29" fmla="*/ 414 h 614"/>
                    <a:gd name="T30" fmla="*/ 0 w 481"/>
                    <a:gd name="T31" fmla="*/ 340 h 614"/>
                    <a:gd name="T32" fmla="*/ 0 w 481"/>
                    <a:gd name="T33" fmla="*/ 323 h 614"/>
                    <a:gd name="T34" fmla="*/ 25 w 481"/>
                    <a:gd name="T35" fmla="*/ 292 h 614"/>
                    <a:gd name="T36" fmla="*/ 28 w 481"/>
                    <a:gd name="T37" fmla="*/ 286 h 614"/>
                    <a:gd name="T38" fmla="*/ 24 w 481"/>
                    <a:gd name="T39" fmla="*/ 253 h 614"/>
                    <a:gd name="T40" fmla="*/ 27 w 481"/>
                    <a:gd name="T41" fmla="*/ 150 h 614"/>
                    <a:gd name="T42" fmla="*/ 98 w 481"/>
                    <a:gd name="T43" fmla="*/ 44 h 614"/>
                    <a:gd name="T44" fmla="*/ 257 w 481"/>
                    <a:gd name="T45" fmla="*/ 0 h 614"/>
                    <a:gd name="T46" fmla="*/ 73 w 481"/>
                    <a:gd name="T47" fmla="*/ 342 h 614"/>
                    <a:gd name="T48" fmla="*/ 72 w 481"/>
                    <a:gd name="T49" fmla="*/ 343 h 614"/>
                    <a:gd name="T50" fmla="*/ 66 w 481"/>
                    <a:gd name="T51" fmla="*/ 330 h 614"/>
                    <a:gd name="T52" fmla="*/ 54 w 481"/>
                    <a:gd name="T53" fmla="*/ 311 h 614"/>
                    <a:gd name="T54" fmla="*/ 36 w 481"/>
                    <a:gd name="T55" fmla="*/ 311 h 614"/>
                    <a:gd name="T56" fmla="*/ 30 w 481"/>
                    <a:gd name="T57" fmla="*/ 328 h 614"/>
                    <a:gd name="T58" fmla="*/ 51 w 481"/>
                    <a:gd name="T59" fmla="*/ 392 h 614"/>
                    <a:gd name="T60" fmla="*/ 62 w 481"/>
                    <a:gd name="T61" fmla="*/ 408 h 614"/>
                    <a:gd name="T62" fmla="*/ 81 w 481"/>
                    <a:gd name="T63" fmla="*/ 448 h 614"/>
                    <a:gd name="T64" fmla="*/ 129 w 481"/>
                    <a:gd name="T65" fmla="*/ 524 h 614"/>
                    <a:gd name="T66" fmla="*/ 200 w 481"/>
                    <a:gd name="T67" fmla="*/ 570 h 614"/>
                    <a:gd name="T68" fmla="*/ 249 w 481"/>
                    <a:gd name="T69" fmla="*/ 573 h 614"/>
                    <a:gd name="T70" fmla="*/ 340 w 481"/>
                    <a:gd name="T71" fmla="*/ 535 h 614"/>
                    <a:gd name="T72" fmla="*/ 372 w 481"/>
                    <a:gd name="T73" fmla="*/ 495 h 614"/>
                    <a:gd name="T74" fmla="*/ 413 w 481"/>
                    <a:gd name="T75" fmla="*/ 417 h 614"/>
                    <a:gd name="T76" fmla="*/ 429 w 481"/>
                    <a:gd name="T77" fmla="*/ 392 h 614"/>
                    <a:gd name="T78" fmla="*/ 450 w 481"/>
                    <a:gd name="T79" fmla="*/ 329 h 614"/>
                    <a:gd name="T80" fmla="*/ 444 w 481"/>
                    <a:gd name="T81" fmla="*/ 312 h 614"/>
                    <a:gd name="T82" fmla="*/ 426 w 481"/>
                    <a:gd name="T83" fmla="*/ 311 h 614"/>
                    <a:gd name="T84" fmla="*/ 414 w 481"/>
                    <a:gd name="T85" fmla="*/ 329 h 614"/>
                    <a:gd name="T86" fmla="*/ 407 w 481"/>
                    <a:gd name="T87" fmla="*/ 345 h 614"/>
                    <a:gd name="T88" fmla="*/ 406 w 481"/>
                    <a:gd name="T89" fmla="*/ 342 h 614"/>
                    <a:gd name="T90" fmla="*/ 409 w 481"/>
                    <a:gd name="T91" fmla="*/ 325 h 614"/>
                    <a:gd name="T92" fmla="*/ 421 w 481"/>
                    <a:gd name="T93" fmla="*/ 225 h 614"/>
                    <a:gd name="T94" fmla="*/ 418 w 481"/>
                    <a:gd name="T95" fmla="*/ 219 h 614"/>
                    <a:gd name="T96" fmla="*/ 387 w 481"/>
                    <a:gd name="T97" fmla="*/ 192 h 614"/>
                    <a:gd name="T98" fmla="*/ 310 w 481"/>
                    <a:gd name="T99" fmla="*/ 156 h 614"/>
                    <a:gd name="T100" fmla="*/ 289 w 481"/>
                    <a:gd name="T101" fmla="*/ 154 h 614"/>
                    <a:gd name="T102" fmla="*/ 327 w 481"/>
                    <a:gd name="T103" fmla="*/ 206 h 614"/>
                    <a:gd name="T104" fmla="*/ 346 w 481"/>
                    <a:gd name="T105" fmla="*/ 268 h 614"/>
                    <a:gd name="T106" fmla="*/ 217 w 481"/>
                    <a:gd name="T107" fmla="*/ 187 h 614"/>
                    <a:gd name="T108" fmla="*/ 230 w 481"/>
                    <a:gd name="T109" fmla="*/ 268 h 614"/>
                    <a:gd name="T110" fmla="*/ 213 w 481"/>
                    <a:gd name="T111" fmla="*/ 251 h 614"/>
                    <a:gd name="T112" fmla="*/ 97 w 481"/>
                    <a:gd name="T113" fmla="*/ 180 h 614"/>
                    <a:gd name="T114" fmla="*/ 79 w 481"/>
                    <a:gd name="T115" fmla="*/ 185 h 614"/>
                    <a:gd name="T116" fmla="*/ 60 w 481"/>
                    <a:gd name="T117" fmla="*/ 226 h 614"/>
                    <a:gd name="T118" fmla="*/ 63 w 481"/>
                    <a:gd name="T119" fmla="*/ 280 h 614"/>
                    <a:gd name="T120" fmla="*/ 73 w 481"/>
                    <a:gd name="T121" fmla="*/ 342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81" h="614">
                      <a:moveTo>
                        <a:pt x="257" y="0"/>
                      </a:moveTo>
                      <a:cubicBezTo>
                        <a:pt x="317" y="1"/>
                        <a:pt x="368" y="30"/>
                        <a:pt x="401" y="59"/>
                      </a:cubicBezTo>
                      <a:cubicBezTo>
                        <a:pt x="435" y="90"/>
                        <a:pt x="452" y="128"/>
                        <a:pt x="456" y="173"/>
                      </a:cubicBezTo>
                      <a:cubicBezTo>
                        <a:pt x="459" y="210"/>
                        <a:pt x="457" y="248"/>
                        <a:pt x="452" y="285"/>
                      </a:cubicBezTo>
                      <a:cubicBezTo>
                        <a:pt x="450" y="292"/>
                        <a:pt x="451" y="293"/>
                        <a:pt x="458" y="294"/>
                      </a:cubicBezTo>
                      <a:cubicBezTo>
                        <a:pt x="464" y="294"/>
                        <a:pt x="469" y="298"/>
                        <a:pt x="472" y="303"/>
                      </a:cubicBezTo>
                      <a:cubicBezTo>
                        <a:pt x="478" y="310"/>
                        <a:pt x="479" y="319"/>
                        <a:pt x="480" y="328"/>
                      </a:cubicBezTo>
                      <a:cubicBezTo>
                        <a:pt x="481" y="359"/>
                        <a:pt x="472" y="387"/>
                        <a:pt x="451" y="412"/>
                      </a:cubicBezTo>
                      <a:cubicBezTo>
                        <a:pt x="444" y="420"/>
                        <a:pt x="440" y="430"/>
                        <a:pt x="435" y="439"/>
                      </a:cubicBezTo>
                      <a:cubicBezTo>
                        <a:pt x="420" y="467"/>
                        <a:pt x="406" y="496"/>
                        <a:pt x="386" y="521"/>
                      </a:cubicBezTo>
                      <a:cubicBezTo>
                        <a:pt x="369" y="543"/>
                        <a:pt x="350" y="563"/>
                        <a:pt x="326" y="579"/>
                      </a:cubicBezTo>
                      <a:cubicBezTo>
                        <a:pt x="272" y="614"/>
                        <a:pt x="204" y="613"/>
                        <a:pt x="150" y="577"/>
                      </a:cubicBezTo>
                      <a:cubicBezTo>
                        <a:pt x="121" y="557"/>
                        <a:pt x="98" y="530"/>
                        <a:pt x="79" y="500"/>
                      </a:cubicBezTo>
                      <a:cubicBezTo>
                        <a:pt x="62" y="475"/>
                        <a:pt x="49" y="448"/>
                        <a:pt x="36" y="421"/>
                      </a:cubicBezTo>
                      <a:cubicBezTo>
                        <a:pt x="35" y="418"/>
                        <a:pt x="33" y="416"/>
                        <a:pt x="31" y="414"/>
                      </a:cubicBezTo>
                      <a:cubicBezTo>
                        <a:pt x="12" y="393"/>
                        <a:pt x="1" y="369"/>
                        <a:pt x="0" y="340"/>
                      </a:cubicBezTo>
                      <a:cubicBezTo>
                        <a:pt x="0" y="334"/>
                        <a:pt x="0" y="328"/>
                        <a:pt x="0" y="323"/>
                      </a:cubicBezTo>
                      <a:cubicBezTo>
                        <a:pt x="1" y="306"/>
                        <a:pt x="10" y="296"/>
                        <a:pt x="25" y="292"/>
                      </a:cubicBezTo>
                      <a:cubicBezTo>
                        <a:pt x="30" y="291"/>
                        <a:pt x="28" y="288"/>
                        <a:pt x="28" y="286"/>
                      </a:cubicBezTo>
                      <a:cubicBezTo>
                        <a:pt x="27" y="275"/>
                        <a:pt x="25" y="264"/>
                        <a:pt x="24" y="253"/>
                      </a:cubicBezTo>
                      <a:cubicBezTo>
                        <a:pt x="21" y="219"/>
                        <a:pt x="20" y="184"/>
                        <a:pt x="27" y="150"/>
                      </a:cubicBezTo>
                      <a:cubicBezTo>
                        <a:pt x="36" y="105"/>
                        <a:pt x="61" y="70"/>
                        <a:pt x="98" y="44"/>
                      </a:cubicBezTo>
                      <a:cubicBezTo>
                        <a:pt x="134" y="19"/>
                        <a:pt x="196" y="0"/>
                        <a:pt x="257" y="0"/>
                      </a:cubicBezTo>
                      <a:close/>
                      <a:moveTo>
                        <a:pt x="73" y="342"/>
                      </a:moveTo>
                      <a:cubicBezTo>
                        <a:pt x="72" y="343"/>
                        <a:pt x="72" y="343"/>
                        <a:pt x="72" y="343"/>
                      </a:cubicBezTo>
                      <a:cubicBezTo>
                        <a:pt x="70" y="338"/>
                        <a:pt x="68" y="334"/>
                        <a:pt x="66" y="330"/>
                      </a:cubicBezTo>
                      <a:cubicBezTo>
                        <a:pt x="62" y="324"/>
                        <a:pt x="59" y="317"/>
                        <a:pt x="54" y="311"/>
                      </a:cubicBezTo>
                      <a:cubicBezTo>
                        <a:pt x="48" y="304"/>
                        <a:pt x="41" y="304"/>
                        <a:pt x="36" y="311"/>
                      </a:cubicBezTo>
                      <a:cubicBezTo>
                        <a:pt x="33" y="316"/>
                        <a:pt x="30" y="322"/>
                        <a:pt x="30" y="328"/>
                      </a:cubicBezTo>
                      <a:cubicBezTo>
                        <a:pt x="28" y="352"/>
                        <a:pt x="35" y="373"/>
                        <a:pt x="51" y="392"/>
                      </a:cubicBezTo>
                      <a:cubicBezTo>
                        <a:pt x="55" y="397"/>
                        <a:pt x="59" y="402"/>
                        <a:pt x="62" y="408"/>
                      </a:cubicBezTo>
                      <a:cubicBezTo>
                        <a:pt x="69" y="421"/>
                        <a:pt x="75" y="434"/>
                        <a:pt x="81" y="448"/>
                      </a:cubicBezTo>
                      <a:cubicBezTo>
                        <a:pt x="95" y="475"/>
                        <a:pt x="109" y="501"/>
                        <a:pt x="129" y="524"/>
                      </a:cubicBezTo>
                      <a:cubicBezTo>
                        <a:pt x="148" y="547"/>
                        <a:pt x="171" y="564"/>
                        <a:pt x="200" y="570"/>
                      </a:cubicBezTo>
                      <a:cubicBezTo>
                        <a:pt x="216" y="573"/>
                        <a:pt x="232" y="573"/>
                        <a:pt x="249" y="573"/>
                      </a:cubicBezTo>
                      <a:cubicBezTo>
                        <a:pt x="284" y="574"/>
                        <a:pt x="315" y="561"/>
                        <a:pt x="340" y="535"/>
                      </a:cubicBezTo>
                      <a:cubicBezTo>
                        <a:pt x="351" y="522"/>
                        <a:pt x="362" y="509"/>
                        <a:pt x="372" y="495"/>
                      </a:cubicBezTo>
                      <a:cubicBezTo>
                        <a:pt x="389" y="470"/>
                        <a:pt x="400" y="443"/>
                        <a:pt x="413" y="417"/>
                      </a:cubicBezTo>
                      <a:cubicBezTo>
                        <a:pt x="417" y="408"/>
                        <a:pt x="423" y="400"/>
                        <a:pt x="429" y="392"/>
                      </a:cubicBezTo>
                      <a:cubicBezTo>
                        <a:pt x="443" y="373"/>
                        <a:pt x="452" y="353"/>
                        <a:pt x="450" y="329"/>
                      </a:cubicBezTo>
                      <a:cubicBezTo>
                        <a:pt x="450" y="323"/>
                        <a:pt x="448" y="317"/>
                        <a:pt x="444" y="312"/>
                      </a:cubicBezTo>
                      <a:cubicBezTo>
                        <a:pt x="438" y="305"/>
                        <a:pt x="431" y="304"/>
                        <a:pt x="426" y="311"/>
                      </a:cubicBezTo>
                      <a:cubicBezTo>
                        <a:pt x="421" y="316"/>
                        <a:pt x="418" y="323"/>
                        <a:pt x="414" y="329"/>
                      </a:cubicBezTo>
                      <a:cubicBezTo>
                        <a:pt x="411" y="334"/>
                        <a:pt x="409" y="339"/>
                        <a:pt x="407" y="345"/>
                      </a:cubicBezTo>
                      <a:cubicBezTo>
                        <a:pt x="406" y="343"/>
                        <a:pt x="406" y="343"/>
                        <a:pt x="406" y="342"/>
                      </a:cubicBezTo>
                      <a:cubicBezTo>
                        <a:pt x="407" y="337"/>
                        <a:pt x="408" y="331"/>
                        <a:pt x="409" y="325"/>
                      </a:cubicBezTo>
                      <a:cubicBezTo>
                        <a:pt x="416" y="292"/>
                        <a:pt x="421" y="259"/>
                        <a:pt x="421" y="225"/>
                      </a:cubicBezTo>
                      <a:cubicBezTo>
                        <a:pt x="420" y="223"/>
                        <a:pt x="420" y="220"/>
                        <a:pt x="418" y="219"/>
                      </a:cubicBezTo>
                      <a:cubicBezTo>
                        <a:pt x="408" y="210"/>
                        <a:pt x="398" y="200"/>
                        <a:pt x="387" y="192"/>
                      </a:cubicBezTo>
                      <a:cubicBezTo>
                        <a:pt x="365" y="173"/>
                        <a:pt x="340" y="160"/>
                        <a:pt x="310" y="156"/>
                      </a:cubicBezTo>
                      <a:cubicBezTo>
                        <a:pt x="303" y="156"/>
                        <a:pt x="296" y="155"/>
                        <a:pt x="289" y="154"/>
                      </a:cubicBezTo>
                      <a:cubicBezTo>
                        <a:pt x="303" y="171"/>
                        <a:pt x="317" y="187"/>
                        <a:pt x="327" y="206"/>
                      </a:cubicBezTo>
                      <a:cubicBezTo>
                        <a:pt x="337" y="226"/>
                        <a:pt x="343" y="246"/>
                        <a:pt x="346" y="268"/>
                      </a:cubicBezTo>
                      <a:cubicBezTo>
                        <a:pt x="310" y="230"/>
                        <a:pt x="270" y="200"/>
                        <a:pt x="217" y="187"/>
                      </a:cubicBezTo>
                      <a:cubicBezTo>
                        <a:pt x="234" y="213"/>
                        <a:pt x="235" y="239"/>
                        <a:pt x="230" y="268"/>
                      </a:cubicBezTo>
                      <a:cubicBezTo>
                        <a:pt x="223" y="263"/>
                        <a:pt x="218" y="257"/>
                        <a:pt x="213" y="251"/>
                      </a:cubicBezTo>
                      <a:cubicBezTo>
                        <a:pt x="180" y="218"/>
                        <a:pt x="142" y="194"/>
                        <a:pt x="97" y="180"/>
                      </a:cubicBezTo>
                      <a:cubicBezTo>
                        <a:pt x="89" y="177"/>
                        <a:pt x="84" y="178"/>
                        <a:pt x="79" y="185"/>
                      </a:cubicBezTo>
                      <a:cubicBezTo>
                        <a:pt x="70" y="197"/>
                        <a:pt x="60" y="210"/>
                        <a:pt x="60" y="226"/>
                      </a:cubicBezTo>
                      <a:cubicBezTo>
                        <a:pt x="60" y="244"/>
                        <a:pt x="61" y="262"/>
                        <a:pt x="63" y="280"/>
                      </a:cubicBezTo>
                      <a:cubicBezTo>
                        <a:pt x="65" y="301"/>
                        <a:pt x="69" y="322"/>
                        <a:pt x="73" y="342"/>
                      </a:cubicBezTo>
                      <a:close/>
                    </a:path>
                  </a:pathLst>
                </a:custGeom>
                <a:solidFill>
                  <a:srgbClr val="501C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A8521C6A-AC89-9949-8935-39BB573A1A18}"/>
                    </a:ext>
                  </a:extLst>
                </p:cNvPr>
                <p:cNvSpPr/>
                <p:nvPr/>
              </p:nvSpPr>
              <p:spPr>
                <a:xfrm>
                  <a:off x="8951758" y="13269906"/>
                  <a:ext cx="1566783" cy="1445295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288000" rtlCol="0" anchor="ctr"/>
                <a:lstStyle/>
                <a:p>
                  <a:pPr algn="ctr"/>
                  <a:r>
                    <a:rPr lang="en-GB" b="1" dirty="0">
                      <a:solidFill>
                        <a:srgbClr val="56004E"/>
                      </a:solidFill>
                    </a:rPr>
                    <a:t>21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BFFC68F-09BE-BC40-B5E9-E91738C752AE}"/>
                    </a:ext>
                  </a:extLst>
                </p:cNvPr>
                <p:cNvSpPr txBox="1"/>
                <p:nvPr/>
              </p:nvSpPr>
              <p:spPr>
                <a:xfrm>
                  <a:off x="8952887" y="13688066"/>
                  <a:ext cx="1582799" cy="5121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YRS OLD</a:t>
                  </a:r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A371EB-D88E-3F4C-9405-4FCAB14B3C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32484" y="17166800"/>
              <a:ext cx="4698596" cy="22573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Ambulatory, or non-ambulatory</a:t>
              </a:r>
            </a:p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corticosteroid-treated, male patients with DMD amenable to exon 51-skipping</a:t>
              </a:r>
              <a:endParaRPr lang="en-GB" sz="1400" b="1" dirty="0">
                <a:solidFill>
                  <a:schemeClr val="accent1"/>
                </a:solidFill>
              </a:endParaRPr>
            </a:p>
            <a:p>
              <a:pPr algn="ctr"/>
              <a:endParaRPr lang="en-GB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6" name="Freeform: Shape 947">
              <a:extLst>
                <a:ext uri="{FF2B5EF4-FFF2-40B4-BE49-F238E27FC236}">
                  <a16:creationId xmlns:a16="http://schemas.microsoft.com/office/drawing/2014/main" id="{239C7C58-66EC-FB4A-8C58-8C0617DD0E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3799" y="19304238"/>
              <a:ext cx="4816229" cy="842001"/>
            </a:xfrm>
            <a:custGeom>
              <a:avLst/>
              <a:gdLst>
                <a:gd name="connsiteX0" fmla="*/ 578408 w 7283292"/>
                <a:gd name="connsiteY0" fmla="*/ 0 h 1156820"/>
                <a:gd name="connsiteX1" fmla="*/ 578408 w 7283292"/>
                <a:gd name="connsiteY1" fmla="*/ 289205 h 1156820"/>
                <a:gd name="connsiteX2" fmla="*/ 3641644 w 7283292"/>
                <a:gd name="connsiteY2" fmla="*/ 289205 h 1156820"/>
                <a:gd name="connsiteX3" fmla="*/ 6704880 w 7283292"/>
                <a:gd name="connsiteY3" fmla="*/ 289205 h 1156820"/>
                <a:gd name="connsiteX4" fmla="*/ 6704880 w 7283292"/>
                <a:gd name="connsiteY4" fmla="*/ 0 h 1156820"/>
                <a:gd name="connsiteX5" fmla="*/ 7283292 w 7283292"/>
                <a:gd name="connsiteY5" fmla="*/ 578410 h 1156820"/>
                <a:gd name="connsiteX6" fmla="*/ 6704880 w 7283292"/>
                <a:gd name="connsiteY6" fmla="*/ 1156820 h 1156820"/>
                <a:gd name="connsiteX7" fmla="*/ 6704880 w 7283292"/>
                <a:gd name="connsiteY7" fmla="*/ 867615 h 1156820"/>
                <a:gd name="connsiteX8" fmla="*/ 3641644 w 7283292"/>
                <a:gd name="connsiteY8" fmla="*/ 867615 h 1156820"/>
                <a:gd name="connsiteX9" fmla="*/ 578408 w 7283292"/>
                <a:gd name="connsiteY9" fmla="*/ 867615 h 1156820"/>
                <a:gd name="connsiteX10" fmla="*/ 578408 w 7283292"/>
                <a:gd name="connsiteY10" fmla="*/ 1156820 h 1156820"/>
                <a:gd name="connsiteX11" fmla="*/ 0 w 7283292"/>
                <a:gd name="connsiteY11" fmla="*/ 578410 h 11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3292" h="1156820">
                  <a:moveTo>
                    <a:pt x="578408" y="0"/>
                  </a:moveTo>
                  <a:lnTo>
                    <a:pt x="578408" y="289205"/>
                  </a:lnTo>
                  <a:lnTo>
                    <a:pt x="3641644" y="289205"/>
                  </a:lnTo>
                  <a:lnTo>
                    <a:pt x="6704880" y="289205"/>
                  </a:lnTo>
                  <a:lnTo>
                    <a:pt x="6704880" y="0"/>
                  </a:lnTo>
                  <a:lnTo>
                    <a:pt x="7283292" y="578410"/>
                  </a:lnTo>
                  <a:lnTo>
                    <a:pt x="6704880" y="1156820"/>
                  </a:lnTo>
                  <a:lnTo>
                    <a:pt x="6704880" y="867615"/>
                  </a:lnTo>
                  <a:lnTo>
                    <a:pt x="3641644" y="867615"/>
                  </a:lnTo>
                  <a:lnTo>
                    <a:pt x="578408" y="867615"/>
                  </a:lnTo>
                  <a:lnTo>
                    <a:pt x="578408" y="1156820"/>
                  </a:lnTo>
                  <a:lnTo>
                    <a:pt x="0" y="5784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F82DF71C-B05F-2847-BE62-EDC3E14BAA3A}"/>
              </a:ext>
            </a:extLst>
          </p:cNvPr>
          <p:cNvSpPr txBox="1"/>
          <p:nvPr/>
        </p:nvSpPr>
        <p:spPr>
          <a:xfrm>
            <a:off x="-275792" y="3162454"/>
            <a:ext cx="6102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Calibri-Bold"/>
              </a:rPr>
              <a:t>Age range of eligible patients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FFFDDA6-42BF-0F42-A8CC-D2ED467465B4}"/>
              </a:ext>
            </a:extLst>
          </p:cNvPr>
          <p:cNvSpPr txBox="1"/>
          <p:nvPr/>
        </p:nvSpPr>
        <p:spPr>
          <a:xfrm>
            <a:off x="659396" y="3258311"/>
            <a:ext cx="711929" cy="21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YRS 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0A2CC-D984-8C40-8BF1-AE750D889ED8}"/>
              </a:ext>
            </a:extLst>
          </p:cNvPr>
          <p:cNvSpPr txBox="1"/>
          <p:nvPr/>
        </p:nvSpPr>
        <p:spPr>
          <a:xfrm>
            <a:off x="338543" y="3906206"/>
            <a:ext cx="4896390" cy="20621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377">
              <a:buClr>
                <a:schemeClr val="accent2"/>
              </a:buClr>
              <a:buSzPct val="120000"/>
              <a:defRPr/>
            </a:pPr>
            <a:r>
              <a:rPr lang="en-GB" sz="1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Primary endpoints: </a:t>
            </a:r>
          </a:p>
          <a:p>
            <a:pPr marL="285750" indent="-285750" defTabSz="914377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AEs and clinically significant laboratory abnormalities</a:t>
            </a:r>
          </a:p>
          <a:p>
            <a:pPr defTabSz="914377">
              <a:buClr>
                <a:schemeClr val="tx2"/>
              </a:buClr>
              <a:buSzPct val="120000"/>
              <a:defRPr/>
            </a:pPr>
            <a:r>
              <a:rPr lang="en-GB" sz="1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Other endpoints:</a:t>
            </a:r>
          </a:p>
          <a:p>
            <a:pPr marL="285750" indent="-285750" defTabSz="914377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Change from baseline at week 12 in exon skipping level</a:t>
            </a:r>
          </a:p>
          <a:p>
            <a:pPr marL="285750" indent="-285750" defTabSz="914377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Change from baseline at week 12 in dystrophin production</a:t>
            </a:r>
          </a:p>
          <a:p>
            <a:pPr marL="285750" indent="-285750" defTabSz="914377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Pharmacokinetics</a:t>
            </a:r>
          </a:p>
        </p:txBody>
      </p:sp>
    </p:spTree>
    <p:extLst>
      <p:ext uri="{BB962C8B-B14F-4D97-AF65-F5344CB8AC3E}">
        <p14:creationId xmlns:p14="http://schemas.microsoft.com/office/powerpoint/2010/main" val="36235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76964"/>
            <a:ext cx="11522075" cy="533205"/>
          </a:xfrm>
        </p:spPr>
        <p:txBody>
          <a:bodyPr/>
          <a:lstStyle/>
          <a:p>
            <a:r>
              <a:rPr lang="en-US" dirty="0"/>
              <a:t>Baseline patient characteristics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D03590-8F4F-4E9D-8248-0135E01BB603}"/>
              </a:ext>
            </a:extLst>
          </p:cNvPr>
          <p:cNvSpPr/>
          <p:nvPr/>
        </p:nvSpPr>
        <p:spPr>
          <a:xfrm>
            <a:off x="209259" y="5517232"/>
            <a:ext cx="11773480" cy="60562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~60% of patients were ambulatory </a:t>
            </a:r>
            <a:r>
              <a:rPr lang="en-US" dirty="0">
                <a:solidFill>
                  <a:schemeClr val="bg1"/>
                </a:solidFill>
              </a:rPr>
              <a:t>at baseline and </a:t>
            </a:r>
            <a:r>
              <a:rPr lang="en-US" b="1" dirty="0">
                <a:solidFill>
                  <a:schemeClr val="bg1"/>
                </a:solidFill>
              </a:rPr>
              <a:t>all patients received at least three doses before biopsy</a:t>
            </a: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AF20C451-EF59-CF49-A194-1892B95F5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575066"/>
              </p:ext>
            </p:extLst>
          </p:nvPr>
        </p:nvGraphicFramePr>
        <p:xfrm>
          <a:off x="209259" y="1446420"/>
          <a:ext cx="11773481" cy="389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1">
                  <a:extLst>
                    <a:ext uri="{9D8B030D-6E8A-4147-A177-3AD203B41FA5}">
                      <a16:colId xmlns:a16="http://schemas.microsoft.com/office/drawing/2014/main" val="342652261"/>
                    </a:ext>
                  </a:extLst>
                </a:gridCol>
                <a:gridCol w="1530200">
                  <a:extLst>
                    <a:ext uri="{9D8B030D-6E8A-4147-A177-3AD203B41FA5}">
                      <a16:colId xmlns:a16="http://schemas.microsoft.com/office/drawing/2014/main" val="2993394171"/>
                    </a:ext>
                  </a:extLst>
                </a:gridCol>
                <a:gridCol w="1530200">
                  <a:extLst>
                    <a:ext uri="{9D8B030D-6E8A-4147-A177-3AD203B41FA5}">
                      <a16:colId xmlns:a16="http://schemas.microsoft.com/office/drawing/2014/main" val="1449413713"/>
                    </a:ext>
                  </a:extLst>
                </a:gridCol>
                <a:gridCol w="1530200">
                  <a:extLst>
                    <a:ext uri="{9D8B030D-6E8A-4147-A177-3AD203B41FA5}">
                      <a16:colId xmlns:a16="http://schemas.microsoft.com/office/drawing/2014/main" val="3517931091"/>
                    </a:ext>
                  </a:extLst>
                </a:gridCol>
                <a:gridCol w="1530200">
                  <a:extLst>
                    <a:ext uri="{9D8B030D-6E8A-4147-A177-3AD203B41FA5}">
                      <a16:colId xmlns:a16="http://schemas.microsoft.com/office/drawing/2014/main" val="1533518490"/>
                    </a:ext>
                  </a:extLst>
                </a:gridCol>
                <a:gridCol w="1530200">
                  <a:extLst>
                    <a:ext uri="{9D8B030D-6E8A-4147-A177-3AD203B41FA5}">
                      <a16:colId xmlns:a16="http://schemas.microsoft.com/office/drawing/2014/main" val="2576986393"/>
                    </a:ext>
                  </a:extLst>
                </a:gridCol>
                <a:gridCol w="1530200">
                  <a:extLst>
                    <a:ext uri="{9D8B030D-6E8A-4147-A177-3AD203B41FA5}">
                      <a16:colId xmlns:a16="http://schemas.microsoft.com/office/drawing/2014/main" val="2469148701"/>
                    </a:ext>
                  </a:extLst>
                </a:gridCol>
              </a:tblGrid>
              <a:tr h="66927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800" b="1" strike="sngStrike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</a:rPr>
                        <a:t>4 mg/kg</a:t>
                      </a:r>
                    </a:p>
                    <a:p>
                      <a:pPr algn="ctr"/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(n=3)</a:t>
                      </a:r>
                      <a:endParaRPr lang="en-US" sz="1800" b="1" i="0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</a:rPr>
                        <a:t>10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(n=3)</a:t>
                      </a:r>
                      <a:endParaRPr lang="en-US" sz="1800" b="1" i="0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</a:rPr>
                        <a:t>20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(n=5)</a:t>
                      </a:r>
                      <a:endParaRPr lang="en-US" sz="1800" b="1" i="0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30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(n=4)</a:t>
                      </a:r>
                      <a:r>
                        <a:rPr lang="en-US" sz="1800" b="1" strike="noStrike" kern="1200" baseline="0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strike="noStrike" kern="1200" dirty="0">
                          <a:solidFill>
                            <a:schemeClr val="bg1"/>
                          </a:solidFill>
                        </a:rPr>
                        <a:t>(biopsy set)</a:t>
                      </a:r>
                      <a:endParaRPr lang="en-US" sz="1800" b="0" i="0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30 mg/kg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(n=7)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kern="1200" dirty="0">
                          <a:solidFill>
                            <a:schemeClr val="bg1"/>
                          </a:solidFill>
                        </a:rPr>
                        <a:t>(safety set)</a:t>
                      </a:r>
                      <a:endParaRPr lang="en-US" sz="1800" b="0" i="0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Overall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800" b="1" strike="noStrike" kern="12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800" b="1" strike="noStrike" kern="1200" dirty="0">
                          <a:solidFill>
                            <a:schemeClr val="bg1"/>
                          </a:solidFill>
                        </a:rPr>
                        <a:t>(n=18)</a:t>
                      </a:r>
                      <a:r>
                        <a:rPr lang="en-US" sz="1800" b="1" strike="noStrike" kern="1200" baseline="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1800" b="1" i="0" strike="noStrike" kern="1200" baseline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Mean (range)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ge,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</a:rPr>
                        <a:t>years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11.7 </a:t>
                      </a:r>
                      <a:br>
                        <a:rPr lang="en-US" sz="1800" b="0" kern="120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(11</a:t>
                      </a: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–12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</a:rPr>
                        <a:t>13.3 </a:t>
                      </a:r>
                      <a:br>
                        <a:rPr lang="en-US" sz="1800" b="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kern="1200" dirty="0">
                          <a:solidFill>
                            <a:schemeClr val="tx1"/>
                          </a:solidFill>
                        </a:rPr>
                        <a:t>(10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–18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9.8 </a:t>
                      </a:r>
                      <a:br>
                        <a:rPr lang="en-US" sz="1800" b="0" kern="120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(8</a:t>
                      </a: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–11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14.0 </a:t>
                      </a:r>
                      <a:br>
                        <a:rPr lang="en-US" sz="1800" b="0" kern="120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(7</a:t>
                      </a: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–18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13.4 </a:t>
                      </a:r>
                      <a:br>
                        <a:rPr lang="en-US" sz="1800" b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(7</a:t>
                      </a: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18)</a:t>
                      </a:r>
                      <a:endParaRPr lang="en-US" sz="1800" b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12.1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(7–18)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85615"/>
                  </a:ext>
                </a:extLst>
              </a:tr>
              <a:tr h="277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</a:rPr>
                        <a:t>Ambulatory status</a:t>
                      </a:r>
                      <a:endParaRPr lang="en-US" sz="1800" b="1" i="0" strike="sngStrike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1A+2N</a:t>
                      </a:r>
                      <a:endParaRPr lang="en-US" sz="18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</a:rPr>
                        <a:t>2A+1N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4A+1N</a:t>
                      </a:r>
                      <a:endParaRPr lang="en-US" sz="1800" b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3A+1N</a:t>
                      </a:r>
                      <a:endParaRPr lang="en-US" sz="1800" b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4A+3N</a:t>
                      </a:r>
                      <a:endParaRPr lang="en-US" sz="1800" b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11A+7N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86394"/>
                  </a:ext>
                </a:extLst>
              </a:tr>
              <a:tr h="401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</a:rPr>
                        <a:t>Mean (range)</a:t>
                      </a:r>
                      <a:r>
                        <a:rPr lang="en-US" sz="1800" b="1" kern="12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</a:rPr>
                        <a:t>BMI,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</a:rPr>
                        <a:t>kg/m</a:t>
                      </a:r>
                      <a:r>
                        <a:rPr lang="en-US" sz="1800" b="0" kern="12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i="0" kern="1200" baseline="3000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29.5</a:t>
                      </a:r>
                    </a:p>
                    <a:p>
                      <a:pPr algn="ctr"/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(24–36)</a:t>
                      </a:r>
                      <a:endParaRPr lang="en-US" sz="1800" b="0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22.1</a:t>
                      </a:r>
                    </a:p>
                    <a:p>
                      <a:pPr algn="ctr"/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(17–32)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17.7</a:t>
                      </a:r>
                    </a:p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(13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27)</a:t>
                      </a:r>
                      <a:endParaRPr lang="en-US" sz="1800" b="0" u="none" strike="noStrike" kern="1200" baseline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22.6 </a:t>
                      </a:r>
                    </a:p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(17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26)</a:t>
                      </a:r>
                      <a:endParaRPr lang="en-US" sz="1800" b="0" u="none" strike="noStrike" kern="1200" baseline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23.4 </a:t>
                      </a:r>
                    </a:p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(17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29)</a:t>
                      </a:r>
                      <a:endParaRPr lang="en-US" sz="1800" b="0" u="none" strike="noStrike" kern="1200" baseline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22.6 </a:t>
                      </a:r>
                    </a:p>
                    <a:p>
                      <a:pPr algn="ctr"/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(13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36)</a:t>
                      </a:r>
                      <a:endParaRPr lang="en-US" sz="18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52336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>
                          <a:solidFill>
                            <a:schemeClr val="tx1"/>
                          </a:solidFill>
                        </a:rPr>
                        <a:t>Mean (range) time since DMD diagnosis, 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months</a:t>
                      </a:r>
                      <a:endParaRPr lang="en-US" sz="1800" b="0" i="0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47.0</a:t>
                      </a:r>
                    </a:p>
                    <a:p>
                      <a:pPr algn="ctr"/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(42–51)</a:t>
                      </a:r>
                      <a:endParaRPr lang="en-US" sz="1800" b="0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104.9</a:t>
                      </a:r>
                    </a:p>
                    <a:p>
                      <a:pPr algn="ctr"/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(80–118)</a:t>
                      </a:r>
                      <a:endParaRPr lang="en-US" sz="1800" b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67.9 </a:t>
                      </a:r>
                    </a:p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(19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121)</a:t>
                      </a:r>
                      <a:endParaRPr lang="en-US" sz="1800" b="0" u="none" strike="noStrike" kern="1200" baseline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134.2</a:t>
                      </a:r>
                    </a:p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(81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190)</a:t>
                      </a:r>
                      <a:endParaRPr lang="en-US" sz="1800" b="0" u="none" strike="noStrike" kern="1200" baseline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123.9</a:t>
                      </a:r>
                    </a:p>
                    <a:p>
                      <a:pPr algn="ctr"/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(59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>
                          <a:solidFill>
                            <a:schemeClr val="tx1"/>
                          </a:solidFill>
                          <a:effectLst/>
                        </a:rPr>
                        <a:t>190)</a:t>
                      </a:r>
                      <a:endParaRPr lang="en-US" sz="1800" b="0" u="none" strike="noStrike" kern="1200" baseline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92.4</a:t>
                      </a:r>
                    </a:p>
                    <a:p>
                      <a:pPr algn="ctr"/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(19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190)</a:t>
                      </a:r>
                      <a:endParaRPr lang="en-US" sz="18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02870" marR="102870" marT="27432" marB="274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69800"/>
                  </a:ext>
                </a:extLst>
              </a:tr>
              <a:tr h="5841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Mean (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</a:rPr>
                        <a:t>range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o. of infusions before biopsy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3.3 (3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–4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4.0 (4</a:t>
                      </a: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–4)</a:t>
                      </a:r>
                      <a:endParaRPr lang="en-US" sz="1800" b="0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4.3 (4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5)</a:t>
                      </a:r>
                      <a:r>
                        <a:rPr lang="en-US" sz="1800" b="0" u="none" strike="noStrike" kern="1200" baseline="30000" dirty="0">
                          <a:solidFill>
                            <a:schemeClr val="tx1"/>
                          </a:solidFill>
                          <a:effectLst/>
                        </a:rPr>
                        <a:t>†</a:t>
                      </a:r>
                      <a:endParaRPr lang="en-US" sz="1800" b="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3.5 (3</a:t>
                      </a: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5)</a:t>
                      </a:r>
                      <a:endParaRPr lang="en-US" sz="1800" b="0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800" b="0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3.8 </a:t>
                      </a:r>
                      <a:r>
                        <a:rPr lang="en-US" sz="1800" b="0" strike="noStrike" kern="1200" baseline="0" dirty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b="0" strike="noStrike" kern="1200" baseline="0" dirty="0">
                          <a:solidFill>
                            <a:schemeClr val="tx1"/>
                          </a:solidFill>
                        </a:rPr>
                        <a:t>5)</a:t>
                      </a:r>
                      <a:r>
                        <a:rPr lang="en-US" sz="1800" b="0" strike="noStrike" kern="1200" baseline="30000" dirty="0">
                          <a:solidFill>
                            <a:schemeClr val="tx1"/>
                          </a:solidFill>
                        </a:rPr>
                        <a:t>‡</a:t>
                      </a:r>
                      <a:endParaRPr lang="en-US" sz="1800" b="0" strike="noStrike" kern="1200" baseline="30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102870" marR="102870" marT="27432" marB="274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1082"/>
                  </a:ext>
                </a:extLst>
              </a:tr>
            </a:tbl>
          </a:graphicData>
        </a:graphic>
      </p:graphicFrame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2A16971-3AE0-5649-AD77-C07556B6FE18}"/>
              </a:ext>
            </a:extLst>
          </p:cNvPr>
          <p:cNvSpPr txBox="1">
            <a:spLocks/>
          </p:cNvSpPr>
          <p:nvPr/>
        </p:nvSpPr>
        <p:spPr>
          <a:xfrm>
            <a:off x="-852772" y="6356550"/>
            <a:ext cx="10121687" cy="124486"/>
          </a:xfrm>
          <a:prstGeom prst="rect">
            <a:avLst/>
          </a:prstGeom>
        </p:spPr>
        <p:txBody>
          <a:bodyPr/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*The four patients in the biopsy set are also counted as part of the safety set (n=7) and are not counted again for the overall total;</a:t>
            </a:r>
            <a:r>
              <a:rPr lang="en-GB" sz="1100" baseline="30000" dirty="0"/>
              <a:t> </a:t>
            </a:r>
            <a:r>
              <a:rPr lang="en-US" sz="1100" baseline="30000" dirty="0">
                <a:cs typeface="Arial"/>
              </a:rPr>
              <a:t>†</a:t>
            </a:r>
            <a:r>
              <a:rPr lang="en-GB" sz="1100" dirty="0">
                <a:cs typeface="Arial" panose="020B0604020202020204" pitchFamily="34" charset="0"/>
              </a:rPr>
              <a:t>(n=4); </a:t>
            </a:r>
            <a:r>
              <a:rPr lang="en-US" sz="1100" baseline="30000" dirty="0">
                <a:cs typeface="Arial"/>
              </a:rPr>
              <a:t>‡</a:t>
            </a:r>
            <a:r>
              <a:rPr lang="en-GB" sz="1100" dirty="0">
                <a:cs typeface="Arial" panose="020B0604020202020204" pitchFamily="34" charset="0"/>
              </a:rPr>
              <a:t>(n=14).</a:t>
            </a:r>
            <a:br>
              <a:rPr lang="en-GB" sz="1100" dirty="0"/>
            </a:br>
            <a:r>
              <a:rPr lang="en-GB" sz="1100" dirty="0"/>
              <a:t>A, ambulatory; BMI, body mass index; DMD, Duchenne muscular dystrophy; N, non-ambulatory; N/A, not applicable. </a:t>
            </a:r>
            <a:endParaRPr lang="en-US" sz="1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76964"/>
            <a:ext cx="11522075" cy="533205"/>
          </a:xfrm>
        </p:spPr>
        <p:txBody>
          <a:bodyPr/>
          <a:lstStyle/>
          <a:p>
            <a:r>
              <a:rPr lang="en-GB" dirty="0"/>
              <a:t>Primary endpoint: AEs </a:t>
            </a:r>
            <a:r>
              <a:rPr lang="en-US" dirty="0"/>
              <a:t>and clinically significant laboratory abnormalities</a:t>
            </a:r>
            <a:endParaRPr lang="en-GB" dirty="0"/>
          </a:p>
        </p:txBody>
      </p:sp>
      <p:graphicFrame>
        <p:nvGraphicFramePr>
          <p:cNvPr id="127" name="Table 8">
            <a:extLst>
              <a:ext uri="{FF2B5EF4-FFF2-40B4-BE49-F238E27FC236}">
                <a16:creationId xmlns:a16="http://schemas.microsoft.com/office/drawing/2014/main" id="{A4AB9345-C8F0-9644-83C5-4A3889400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61088"/>
              </p:ext>
            </p:extLst>
          </p:nvPr>
        </p:nvGraphicFramePr>
        <p:xfrm>
          <a:off x="401617" y="1808820"/>
          <a:ext cx="7314563" cy="373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369">
                  <a:extLst>
                    <a:ext uri="{9D8B030D-6E8A-4147-A177-3AD203B41FA5}">
                      <a16:colId xmlns:a16="http://schemas.microsoft.com/office/drawing/2014/main" val="2082469428"/>
                    </a:ext>
                  </a:extLst>
                </a:gridCol>
                <a:gridCol w="234520">
                  <a:extLst>
                    <a:ext uri="{9D8B030D-6E8A-4147-A177-3AD203B41FA5}">
                      <a16:colId xmlns:a16="http://schemas.microsoft.com/office/drawing/2014/main" val="2615853049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24168428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329402683"/>
                    </a:ext>
                  </a:extLst>
                </a:gridCol>
                <a:gridCol w="1029774">
                  <a:extLst>
                    <a:ext uri="{9D8B030D-6E8A-4147-A177-3AD203B41FA5}">
                      <a16:colId xmlns:a16="http://schemas.microsoft.com/office/drawing/2014/main" val="3875544911"/>
                    </a:ext>
                  </a:extLst>
                </a:gridCol>
                <a:gridCol w="981025">
                  <a:extLst>
                    <a:ext uri="{9D8B030D-6E8A-4147-A177-3AD203B41FA5}">
                      <a16:colId xmlns:a16="http://schemas.microsoft.com/office/drawing/2014/main" val="344583774"/>
                    </a:ext>
                  </a:extLst>
                </a:gridCol>
                <a:gridCol w="1005397">
                  <a:extLst>
                    <a:ext uri="{9D8B030D-6E8A-4147-A177-3AD203B41FA5}">
                      <a16:colId xmlns:a16="http://schemas.microsoft.com/office/drawing/2014/main" val="672385704"/>
                    </a:ext>
                  </a:extLst>
                </a:gridCol>
                <a:gridCol w="188994">
                  <a:extLst>
                    <a:ext uri="{9D8B030D-6E8A-4147-A177-3AD203B41FA5}">
                      <a16:colId xmlns:a16="http://schemas.microsoft.com/office/drawing/2014/main" val="1317404431"/>
                    </a:ext>
                  </a:extLst>
                </a:gridCol>
                <a:gridCol w="820886">
                  <a:extLst>
                    <a:ext uri="{9D8B030D-6E8A-4147-A177-3AD203B41FA5}">
                      <a16:colId xmlns:a16="http://schemas.microsoft.com/office/drawing/2014/main" val="3133357970"/>
                    </a:ext>
                  </a:extLst>
                </a:gridCol>
              </a:tblGrid>
              <a:tr h="72322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Patients with TEAEs, n (%)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(n=3)</a:t>
                      </a:r>
                    </a:p>
                  </a:txBody>
                  <a:tcPr marL="68580" marR="68580" marT="27000" marB="27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(n=3)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(n=3)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(n=3)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(n=5)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30 mg/kg (safety set)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(n=7)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(N=18)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(N=18)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5257415"/>
                  </a:ext>
                </a:extLst>
              </a:tr>
              <a:tr h="278586">
                <a:tc gridSpan="2">
                  <a:txBody>
                    <a:bodyPr/>
                    <a:lstStyle/>
                    <a:p>
                      <a:r>
                        <a:rPr lang="en-US" sz="1400" b="1" dirty="0"/>
                        <a:t>TEAE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2 (66.7)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 (66.7)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3 (100.0)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3 (100.0)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 (100.0)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7 (100.0)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/>
                        <a:t>17 (94.4)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 (94.4)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85051"/>
                  </a:ext>
                </a:extLst>
              </a:tr>
              <a:tr h="278586">
                <a:tc gridSpan="2">
                  <a:txBody>
                    <a:bodyPr/>
                    <a:lstStyle/>
                    <a:p>
                      <a:r>
                        <a:rPr lang="en-US" sz="1400" b="1" dirty="0"/>
                        <a:t>TEAE related to study drug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3 (100.0)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3 (100.0)</a:t>
                      </a:r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 (40.0)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7 (100.0)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 (66.7)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 (66.7)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8644"/>
                  </a:ext>
                </a:extLst>
              </a:tr>
              <a:tr h="278586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u="none" strike="noStrike" noProof="0" dirty="0"/>
                        <a:t>Grade ≥3 TEAE</a:t>
                      </a:r>
                      <a:endParaRPr lang="en-US" sz="1400" b="1" i="0" u="none" strike="noStrike" noProof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0</a:t>
                      </a:r>
                      <a:endParaRPr lang="en-US" sz="2400" b="0" i="0" u="none" strike="noStrike" noProof="0">
                        <a:latin typeface="Arial" panose="020B0604020202020204" pitchFamily="34" charset="0"/>
                      </a:endParaRP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0</a:t>
                      </a:r>
                      <a:endParaRPr lang="en-US" sz="1400" b="0" i="0" u="none" strike="noStrike" noProof="0">
                        <a:latin typeface="Arial" panose="020B0604020202020204" pitchFamily="34" charset="0"/>
                      </a:endParaRP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0</a:t>
                      </a:r>
                      <a:endParaRPr lang="en-US" sz="1400" b="0" i="0" u="none" strike="noStrike" noProof="0">
                        <a:latin typeface="Arial" panose="020B0604020202020204" pitchFamily="34" charset="0"/>
                      </a:endParaRP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2 (28.6)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/>
                        <a:t>2 (11.1)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(11.1)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75379"/>
                  </a:ext>
                </a:extLst>
              </a:tr>
              <a:tr h="278586">
                <a:tc gridSpan="2">
                  <a:txBody>
                    <a:bodyPr/>
                    <a:lstStyle/>
                    <a:p>
                      <a:r>
                        <a:rPr lang="en-US" sz="1400" b="1"/>
                        <a:t>Serious TEAE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1 (33.3)</a:t>
                      </a:r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(33.3)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noProof="0"/>
                        <a:t>2 (28.6)</a:t>
                      </a:r>
                      <a:endParaRPr lang="en-US" sz="1400" b="0" i="0" u="none" strike="noStrike" noProof="0">
                        <a:latin typeface="Arial" panose="020B0604020202020204" pitchFamily="34" charset="0"/>
                      </a:endParaRP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/>
                        <a:t>3 (16.7)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(16.7)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88512"/>
                  </a:ext>
                </a:extLst>
              </a:tr>
              <a:tr h="500904">
                <a:tc gridSpan="2">
                  <a:txBody>
                    <a:bodyPr/>
                    <a:lstStyle/>
                    <a:p>
                      <a:r>
                        <a:rPr lang="en-US" sz="1400" b="1" dirty="0"/>
                        <a:t>Serious TEAE related to study drug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  <a:endParaRPr lang="en-US" sz="1400" dirty="0"/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2 (28.6)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2 (11.1)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 (11.1)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45271"/>
                  </a:ext>
                </a:extLst>
              </a:tr>
              <a:tr h="278586">
                <a:tc gridSpan="2">
                  <a:txBody>
                    <a:bodyPr/>
                    <a:lstStyle/>
                    <a:p>
                      <a:r>
                        <a:rPr lang="en-US" sz="1400" b="1"/>
                        <a:t>TEAE leading to death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46921"/>
                  </a:ext>
                </a:extLst>
              </a:tr>
              <a:tr h="278586">
                <a:tc gridSpan="9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 number of TEAEs by severity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2062"/>
                  </a:ext>
                </a:extLst>
              </a:tr>
              <a:tr h="278586">
                <a:tc>
                  <a:txBody>
                    <a:bodyPr/>
                    <a:lstStyle/>
                    <a:p>
                      <a:r>
                        <a:rPr lang="en-US" sz="1400" b="1"/>
                        <a:t>Grade 1 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19</a:t>
                      </a:r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126864"/>
                  </a:ext>
                </a:extLst>
              </a:tr>
              <a:tr h="278586">
                <a:tc>
                  <a:txBody>
                    <a:bodyPr/>
                    <a:lstStyle/>
                    <a:p>
                      <a:r>
                        <a:rPr lang="en-US" sz="1400" b="1" dirty="0"/>
                        <a:t>Grade 2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68580" marR="68580" marT="27000" marB="27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8</a:t>
                      </a:r>
                    </a:p>
                  </a:txBody>
                  <a:tcPr marL="68580" marR="68580" marT="27000" marB="2700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67940"/>
                  </a:ext>
                </a:extLst>
              </a:tr>
              <a:tr h="278586">
                <a:tc>
                  <a:txBody>
                    <a:bodyPr/>
                    <a:lstStyle/>
                    <a:p>
                      <a:r>
                        <a:rPr lang="en-US" sz="1400" b="1" dirty="0"/>
                        <a:t>Grade 3 or higher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27000" marB="27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8580" marR="68580" marT="27000" marB="27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8580" marR="68580" marT="27000" marB="27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27000" marB="27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580" marR="68580" marT="27000" marB="27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 marL="68580" marR="68580" marT="27000" marB="27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62161"/>
                  </a:ext>
                </a:extLst>
              </a:tr>
            </a:tbl>
          </a:graphicData>
        </a:graphic>
      </p:graphicFrame>
      <p:sp>
        <p:nvSpPr>
          <p:cNvPr id="128" name="Rectangle: Rounded Corners 5">
            <a:extLst>
              <a:ext uri="{FF2B5EF4-FFF2-40B4-BE49-F238E27FC236}">
                <a16:creationId xmlns:a16="http://schemas.microsoft.com/office/drawing/2014/main" id="{8238EA98-294B-204C-8995-D39643F2EA9C}"/>
              </a:ext>
            </a:extLst>
          </p:cNvPr>
          <p:cNvSpPr/>
          <p:nvPr/>
        </p:nvSpPr>
        <p:spPr>
          <a:xfrm>
            <a:off x="8076220" y="1808820"/>
            <a:ext cx="3636474" cy="373140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majority of TEAEs were mild to moderate </a:t>
            </a:r>
            <a:r>
              <a:rPr lang="en-US" dirty="0"/>
              <a:t>in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Markers of kidney function </a:t>
            </a:r>
            <a:r>
              <a:rPr lang="en-US" dirty="0"/>
              <a:t>(estimated glomerular filtration rate, serum BUN, Cr, cystatin C) </a:t>
            </a:r>
            <a:r>
              <a:rPr lang="en-US" b="1" dirty="0"/>
              <a:t>have generally been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have been </a:t>
            </a:r>
            <a:r>
              <a:rPr lang="en-US" b="1" dirty="0"/>
              <a:t>no TEAEs leading to permanent study drug discontinuation or death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52593D3-7B03-7E41-B775-4EEC95BA9C42}"/>
              </a:ext>
            </a:extLst>
          </p:cNvPr>
          <p:cNvSpPr txBox="1"/>
          <p:nvPr/>
        </p:nvSpPr>
        <p:spPr>
          <a:xfrm>
            <a:off x="334963" y="6295244"/>
            <a:ext cx="11522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>
                <a:cs typeface="Arial" panose="020B0604020202020204" pitchFamily="34" charset="0"/>
              </a:rPr>
              <a:t>BUN=blood urea nitrogen; Cr=creatinine; TEAE=treatment-emergent adverse event.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4625F-716E-4FB1-B97E-DD11A84CF884}"/>
              </a:ext>
            </a:extLst>
          </p:cNvPr>
          <p:cNvSpPr txBox="1"/>
          <p:nvPr/>
        </p:nvSpPr>
        <p:spPr>
          <a:xfrm>
            <a:off x="401617" y="1438372"/>
            <a:ext cx="73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AE summary</a:t>
            </a:r>
          </a:p>
        </p:txBody>
      </p:sp>
    </p:spTree>
    <p:extLst>
      <p:ext uri="{BB962C8B-B14F-4D97-AF65-F5344CB8AC3E}">
        <p14:creationId xmlns:p14="http://schemas.microsoft.com/office/powerpoint/2010/main" val="795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76964"/>
            <a:ext cx="11522075" cy="533205"/>
          </a:xfrm>
        </p:spPr>
        <p:txBody>
          <a:bodyPr/>
          <a:lstStyle/>
          <a:p>
            <a:r>
              <a:rPr lang="en-GB" dirty="0"/>
              <a:t>Treatment-related TEAEs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4B56A-E12D-4901-AA4C-1E18118BB7CC}"/>
              </a:ext>
            </a:extLst>
          </p:cNvPr>
          <p:cNvSpPr/>
          <p:nvPr/>
        </p:nvSpPr>
        <p:spPr>
          <a:xfrm>
            <a:off x="793514" y="4370792"/>
            <a:ext cx="10604972" cy="16464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most common treatment-related TEAE was hypomagnesemia</a:t>
            </a:r>
          </a:p>
          <a:p>
            <a:pPr marL="742950" lvl="1" indent="-285750">
              <a:buFont typeface="Apple Symbols" panose="02000000000000000000" pitchFamily="2" charset="-79"/>
              <a:buChar char="⎼"/>
            </a:pPr>
            <a:r>
              <a:rPr lang="en-US" dirty="0"/>
              <a:t>In most cases, hypomagnesemia was mild to moderate; </a:t>
            </a:r>
            <a:r>
              <a:rPr lang="en-US" b="1" dirty="0"/>
              <a:t>all patients were asymptomatic, </a:t>
            </a:r>
            <a:r>
              <a:rPr lang="en-US" dirty="0"/>
              <a:t>and </a:t>
            </a:r>
            <a:r>
              <a:rPr lang="en-US" b="1" dirty="0"/>
              <a:t>all recovered after dose pause and magnesium supplementation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other treatment-related TEAEs </a:t>
            </a:r>
            <a:r>
              <a:rPr lang="en-US" dirty="0"/>
              <a:t>listed were </a:t>
            </a:r>
            <a:r>
              <a:rPr lang="en-US" b="1" dirty="0"/>
              <a:t>mild or moderate in severity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463BDAC-4365-644F-AC09-1E7D8A0D2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21219"/>
              </p:ext>
            </p:extLst>
          </p:nvPr>
        </p:nvGraphicFramePr>
        <p:xfrm>
          <a:off x="695401" y="2011994"/>
          <a:ext cx="10873207" cy="190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82469428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615853049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875544911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44583774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672385704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133357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Patients with at least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 treatment-related TEAE, n (%)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(n=3)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(n=3)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 mg/kg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(n=5)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30 mg/kg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(safety set)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(n=7)</a:t>
                      </a:r>
                    </a:p>
                  </a:txBody>
                  <a:tcPr marL="68580" marR="68580" marT="27000" marB="27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(N=18)</a:t>
                      </a:r>
                    </a:p>
                  </a:txBody>
                  <a:tcPr marL="68580" marR="68580" marT="27000" marB="27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5257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/>
                        <a:t>Hypomagnesemia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(66.7)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 (40.0)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 (85.7)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 (55.6)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85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/>
                        <a:t>Headache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(66.7)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(11.1)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8644"/>
                  </a:ext>
                </a:extLst>
              </a:tr>
              <a:tr h="144185">
                <a:tc>
                  <a:txBody>
                    <a:bodyPr/>
                    <a:lstStyle/>
                    <a:p>
                      <a:r>
                        <a:rPr lang="en-US" sz="1800" b="1" dirty="0"/>
                        <a:t>Nausea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(33.3)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 (14.3)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(11.1)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753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1C21F0-76E8-D849-81ED-91D9A20FFE01}"/>
              </a:ext>
            </a:extLst>
          </p:cNvPr>
          <p:cNvSpPr txBox="1"/>
          <p:nvPr/>
        </p:nvSpPr>
        <p:spPr>
          <a:xfrm>
            <a:off x="334963" y="6295244"/>
            <a:ext cx="11522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>
                <a:cs typeface="Arial" panose="020B0604020202020204" pitchFamily="34" charset="0"/>
              </a:rPr>
              <a:t>TEAE=treatment-emergent adverse event.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CF16F-2D50-4B38-B8FF-511BDD69FC59}"/>
              </a:ext>
            </a:extLst>
          </p:cNvPr>
          <p:cNvSpPr txBox="1"/>
          <p:nvPr/>
        </p:nvSpPr>
        <p:spPr>
          <a:xfrm>
            <a:off x="695401" y="1595855"/>
            <a:ext cx="741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Treatment-related TEAEs in &gt;10% of patients</a:t>
            </a:r>
          </a:p>
        </p:txBody>
      </p:sp>
    </p:spTree>
    <p:extLst>
      <p:ext uri="{BB962C8B-B14F-4D97-AF65-F5344CB8AC3E}">
        <p14:creationId xmlns:p14="http://schemas.microsoft.com/office/powerpoint/2010/main" val="22006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76964"/>
            <a:ext cx="11522075" cy="533205"/>
          </a:xfrm>
        </p:spPr>
        <p:txBody>
          <a:bodyPr/>
          <a:lstStyle/>
          <a:p>
            <a:r>
              <a:rPr lang="en-GB" dirty="0"/>
              <a:t>Serious treatment-related TEAEs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4B56A-E12D-4901-AA4C-1E18118BB7CC}"/>
              </a:ext>
            </a:extLst>
          </p:cNvPr>
          <p:cNvSpPr/>
          <p:nvPr/>
        </p:nvSpPr>
        <p:spPr>
          <a:xfrm>
            <a:off x="1121786" y="3884176"/>
            <a:ext cx="9948427" cy="1371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Two serious cases </a:t>
            </a:r>
            <a:r>
              <a:rPr lang="en-US" dirty="0"/>
              <a:t>of hypomagnesemia </a:t>
            </a:r>
            <a:r>
              <a:rPr lang="en-US" b="1" dirty="0"/>
              <a:t>occurred prior to the implementation of magnesium monitoring and supplementation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None</a:t>
            </a:r>
            <a:r>
              <a:rPr lang="en-US" dirty="0"/>
              <a:t> of the </a:t>
            </a:r>
            <a:r>
              <a:rPr lang="en-US" b="1" dirty="0"/>
              <a:t>serious treatment-related TEAEs were life-threatening</a:t>
            </a:r>
            <a:r>
              <a:rPr lang="en-US" dirty="0"/>
              <a:t>, and </a:t>
            </a:r>
            <a:r>
              <a:rPr lang="en-US" b="1" dirty="0"/>
              <a:t>both patients remained asymptomatic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E9C66967-8C2D-8A49-B218-0D3C091EB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54638"/>
              </p:ext>
            </p:extLst>
          </p:nvPr>
        </p:nvGraphicFramePr>
        <p:xfrm>
          <a:off x="1121786" y="2045565"/>
          <a:ext cx="994842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212">
                  <a:extLst>
                    <a:ext uri="{9D8B030D-6E8A-4147-A177-3AD203B41FA5}">
                      <a16:colId xmlns:a16="http://schemas.microsoft.com/office/drawing/2014/main" val="2082469428"/>
                    </a:ext>
                  </a:extLst>
                </a:gridCol>
                <a:gridCol w="2936381">
                  <a:extLst>
                    <a:ext uri="{9D8B030D-6E8A-4147-A177-3AD203B41FA5}">
                      <a16:colId xmlns:a16="http://schemas.microsoft.com/office/drawing/2014/main" val="2615853049"/>
                    </a:ext>
                  </a:extLst>
                </a:gridCol>
                <a:gridCol w="1863932">
                  <a:extLst>
                    <a:ext uri="{9D8B030D-6E8A-4147-A177-3AD203B41FA5}">
                      <a16:colId xmlns:a16="http://schemas.microsoft.com/office/drawing/2014/main" val="3875544911"/>
                    </a:ext>
                  </a:extLst>
                </a:gridCol>
                <a:gridCol w="2161903">
                  <a:extLst>
                    <a:ext uri="{9D8B030D-6E8A-4147-A177-3AD203B41FA5}">
                      <a16:colId xmlns:a16="http://schemas.microsoft.com/office/drawing/2014/main" val="672385704"/>
                    </a:ext>
                  </a:extLst>
                </a:gridCol>
              </a:tblGrid>
              <a:tr h="190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marL="68580" marR="6858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baseline="0">
                          <a:solidFill>
                            <a:schemeClr val="bg1"/>
                          </a:solidFill>
                        </a:rPr>
                        <a:t>Preferred term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baseline="0">
                          <a:solidFill>
                            <a:schemeClr val="bg1"/>
                          </a:solidFill>
                        </a:rPr>
                        <a:t>Severity*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baseline="0" dirty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5257415"/>
                  </a:ext>
                </a:extLst>
              </a:tr>
              <a:tr h="190729">
                <a:tc rowSpan="2">
                  <a:txBody>
                    <a:bodyPr/>
                    <a:lstStyle/>
                    <a:p>
                      <a:r>
                        <a:rPr lang="en-US" sz="1800" b="1" dirty="0"/>
                        <a:t>Patient 8 (30 mg/kg)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Hypomagnesemia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Grade 4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Resolved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85051"/>
                  </a:ext>
                </a:extLst>
              </a:tr>
              <a:tr h="190729">
                <a:tc vMerge="1">
                  <a:txBody>
                    <a:bodyPr/>
                    <a:lstStyle/>
                    <a:p>
                      <a:r>
                        <a:rPr lang="en-US" sz="1400"/>
                        <a:t>Headache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Hypokalemia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US" sz="1800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Resolved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8644"/>
                  </a:ext>
                </a:extLst>
              </a:tr>
              <a:tr h="190729">
                <a:tc>
                  <a:txBody>
                    <a:bodyPr/>
                    <a:lstStyle/>
                    <a:p>
                      <a:r>
                        <a:rPr lang="en-US" sz="1800" b="1" dirty="0"/>
                        <a:t>Patient 10 (30 mg/kg)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Hypomagnesemia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Grade 4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Resolved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753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169077-A789-8D4D-88AC-02B4835BFF73}"/>
              </a:ext>
            </a:extLst>
          </p:cNvPr>
          <p:cNvSpPr txBox="1"/>
          <p:nvPr/>
        </p:nvSpPr>
        <p:spPr>
          <a:xfrm>
            <a:off x="334963" y="6295244"/>
            <a:ext cx="11522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>
                <a:cs typeface="Arial" panose="020B0604020202020204" pitchFamily="34" charset="0"/>
              </a:rPr>
              <a:t>*Severity is based on Common Terminology Criteria for Adverse Events (CTCAE) laboratory value. TEAE=treatment-emergent adverse event.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57C07-B2C0-480D-9AD2-13310EC07582}"/>
              </a:ext>
            </a:extLst>
          </p:cNvPr>
          <p:cNvSpPr txBox="1"/>
          <p:nvPr/>
        </p:nvSpPr>
        <p:spPr>
          <a:xfrm>
            <a:off x="1121786" y="1676233"/>
            <a:ext cx="741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Serious TEAEs with severity grade ≥3</a:t>
            </a:r>
          </a:p>
        </p:txBody>
      </p:sp>
    </p:spTree>
    <p:extLst>
      <p:ext uri="{BB962C8B-B14F-4D97-AF65-F5344CB8AC3E}">
        <p14:creationId xmlns:p14="http://schemas.microsoft.com/office/powerpoint/2010/main" val="26311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76965"/>
            <a:ext cx="11516183" cy="533205"/>
          </a:xfrm>
        </p:spPr>
        <p:txBody>
          <a:bodyPr/>
          <a:lstStyle/>
          <a:p>
            <a:r>
              <a:rPr lang="en-US" dirty="0"/>
              <a:t>Exon skipping and dystrophin production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D03590-8F4F-4E9D-8248-0135E01BB603}"/>
              </a:ext>
            </a:extLst>
          </p:cNvPr>
          <p:cNvSpPr/>
          <p:nvPr/>
        </p:nvSpPr>
        <p:spPr>
          <a:xfrm>
            <a:off x="774935" y="5175737"/>
            <a:ext cx="11002140" cy="77560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Higher levels of exon skipping and dystrophin production </a:t>
            </a:r>
            <a:r>
              <a:rPr lang="en-US" dirty="0">
                <a:solidFill>
                  <a:schemeClr val="bg1"/>
                </a:solidFill>
              </a:rPr>
              <a:t>were seen </a:t>
            </a:r>
            <a:r>
              <a:rPr lang="en-US" b="1" dirty="0">
                <a:solidFill>
                  <a:schemeClr val="bg1"/>
                </a:solidFill>
              </a:rPr>
              <a:t>with the 30 mg/kg dose cohort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compared to other dosing cohorts at Week 12 biopsy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16D282C-23F8-FF45-9D0A-D1FBE6407534}"/>
              </a:ext>
            </a:extLst>
          </p:cNvPr>
          <p:cNvSpPr txBox="1">
            <a:spLocks/>
          </p:cNvSpPr>
          <p:nvPr/>
        </p:nvSpPr>
        <p:spPr>
          <a:xfrm>
            <a:off x="143285" y="6309320"/>
            <a:ext cx="12049695" cy="3568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dirty="0">
                <a:solidFill>
                  <a:schemeClr val="tx1"/>
                </a:solidFill>
              </a:rPr>
              <a:t>*Target biopsy was at Week 12;</a:t>
            </a:r>
            <a:r>
              <a:rPr lang="en-US" sz="1000" b="0" dirty="0">
                <a:solidFill>
                  <a:schemeClr val="tx1"/>
                </a:solidFill>
              </a:rPr>
              <a:t> Patients from the 4 mg/kg cohort were omitted due to missing western blot data</a:t>
            </a:r>
            <a:r>
              <a:rPr lang="en-GB" sz="1000" b="0" dirty="0">
                <a:solidFill>
                  <a:schemeClr val="tx1"/>
                </a:solidFill>
              </a:rPr>
              <a:t>; 10 mg/kg cohort: four doses (n=3 patients; biopsy taken mean [range] 6 [4–9] days after last dose); 20 mg/kg cohort: four doses (n=3) or five doses (n=1) (biopsy taken 9 [1–21] days after last dose); 30 mg/kg cohort: three doses (n=3) or five doses (n=1) (biopsy taken 28 [27–31] days after last dose); </a:t>
            </a:r>
            <a:r>
              <a:rPr lang="en-US" sz="1000" b="0" baseline="30000" dirty="0">
                <a:solidFill>
                  <a:schemeClr val="tx1"/>
                </a:solidFill>
              </a:rPr>
              <a:t>†</a:t>
            </a:r>
            <a:r>
              <a:rPr lang="en-US" sz="1000" b="0" dirty="0">
                <a:solidFill>
                  <a:schemeClr val="tx1"/>
                </a:solidFill>
              </a:rPr>
              <a:t>Adjusted for muscle content; </a:t>
            </a:r>
            <a:r>
              <a:rPr lang="en-US" sz="1000" b="0" baseline="30000" dirty="0">
                <a:solidFill>
                  <a:schemeClr val="tx1"/>
                </a:solidFill>
              </a:rPr>
              <a:t>‡</a:t>
            </a:r>
            <a:r>
              <a:rPr lang="en-US" sz="1000" b="0" dirty="0">
                <a:solidFill>
                  <a:schemeClr val="tx1"/>
                </a:solidFill>
              </a:rPr>
              <a:t>Biopsy is missing for two patients in the 20 mg/kg cohort due to insufficient tissue or low muscle content in sample. BL, baseline; </a:t>
            </a:r>
            <a:r>
              <a:rPr lang="en-GB" sz="1000" b="0" dirty="0">
                <a:solidFill>
                  <a:schemeClr val="tx1"/>
                </a:solidFill>
              </a:rPr>
              <a:t>Q4W, once every 4 weeks; SE, standard error; </a:t>
            </a:r>
            <a:r>
              <a:rPr lang="en-GB" sz="1000" b="0" dirty="0" err="1">
                <a:solidFill>
                  <a:schemeClr val="tx1"/>
                </a:solidFill>
              </a:rPr>
              <a:t>Wk</a:t>
            </a:r>
            <a:r>
              <a:rPr lang="en-GB" sz="1000" b="0" dirty="0">
                <a:solidFill>
                  <a:schemeClr val="tx1"/>
                </a:solidFill>
              </a:rPr>
              <a:t>, week</a:t>
            </a:r>
            <a:r>
              <a:rPr lang="en-US" sz="1000" b="0" dirty="0">
                <a:solidFill>
                  <a:schemeClr val="tx1"/>
                </a:solidFill>
              </a:rPr>
              <a:t>. 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9AE8C1-AD44-C94E-B15A-7895D13DED5D}"/>
              </a:ext>
            </a:extLst>
          </p:cNvPr>
          <p:cNvSpPr txBox="1"/>
          <p:nvPr/>
        </p:nvSpPr>
        <p:spPr>
          <a:xfrm>
            <a:off x="7392153" y="1524438"/>
            <a:ext cx="43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3"/>
              </a:buClr>
              <a:defRPr/>
            </a:pPr>
            <a:r>
              <a:rPr lang="en-GB" b="1" dirty="0"/>
              <a:t>Dystrophin production (western blot)*</a:t>
            </a:r>
            <a:endParaRPr lang="en-US" b="1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A926777-2390-314C-AC96-E454677BDCF1}"/>
              </a:ext>
            </a:extLst>
          </p:cNvPr>
          <p:cNvCxnSpPr>
            <a:cxnSpLocks/>
          </p:cNvCxnSpPr>
          <p:nvPr/>
        </p:nvCxnSpPr>
        <p:spPr>
          <a:xfrm>
            <a:off x="7249181" y="4257092"/>
            <a:ext cx="1024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98F61AC-DA3B-7148-A8C5-7A265A1DA63A}"/>
              </a:ext>
            </a:extLst>
          </p:cNvPr>
          <p:cNvCxnSpPr>
            <a:cxnSpLocks/>
          </p:cNvCxnSpPr>
          <p:nvPr/>
        </p:nvCxnSpPr>
        <p:spPr>
          <a:xfrm>
            <a:off x="8874039" y="4275018"/>
            <a:ext cx="1024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4CEC74-DD7C-1640-BB03-339D08CF89EC}"/>
              </a:ext>
            </a:extLst>
          </p:cNvPr>
          <p:cNvCxnSpPr>
            <a:cxnSpLocks/>
          </p:cNvCxnSpPr>
          <p:nvPr/>
        </p:nvCxnSpPr>
        <p:spPr>
          <a:xfrm>
            <a:off x="10498898" y="4275018"/>
            <a:ext cx="10236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BAFFD1D-8CA3-A342-AF5C-99E578AC83B1}"/>
              </a:ext>
            </a:extLst>
          </p:cNvPr>
          <p:cNvSpPr txBox="1"/>
          <p:nvPr/>
        </p:nvSpPr>
        <p:spPr>
          <a:xfrm>
            <a:off x="7210312" y="4005064"/>
            <a:ext cx="4337393" cy="1485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 dirty="0">
                <a:latin typeface="+mj-lt"/>
              </a:rPr>
              <a:t>Time</a:t>
            </a:r>
            <a:r>
              <a:rPr lang="en-GB" sz="1400" dirty="0">
                <a:solidFill>
                  <a:schemeClr val="tx2"/>
                </a:solidFill>
              </a:rPr>
              <a:t> (</a:t>
            </a:r>
            <a:r>
              <a:rPr lang="en-GB" sz="1400" b="1" dirty="0">
                <a:latin typeface="+mj-lt"/>
              </a:rPr>
              <a:t>weeks</a:t>
            </a:r>
            <a:r>
              <a:rPr lang="en-GB" sz="1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3EA46-50DD-C741-A903-C95D0CDAB520}"/>
              </a:ext>
            </a:extLst>
          </p:cNvPr>
          <p:cNvSpPr txBox="1"/>
          <p:nvPr/>
        </p:nvSpPr>
        <p:spPr>
          <a:xfrm>
            <a:off x="7236354" y="4264064"/>
            <a:ext cx="10241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mg/kg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(n=3)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FB0139-5C21-3D41-91FE-D44F7475653F}"/>
              </a:ext>
            </a:extLst>
          </p:cNvPr>
          <p:cNvSpPr txBox="1"/>
          <p:nvPr/>
        </p:nvSpPr>
        <p:spPr>
          <a:xfrm>
            <a:off x="8866955" y="4264063"/>
            <a:ext cx="10241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mg/kg</a:t>
            </a:r>
            <a:r>
              <a:rPr lang="en-US" sz="1400" baseline="30000" dirty="0"/>
              <a:t>‡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(n=</a:t>
            </a:r>
            <a:r>
              <a:rPr lang="en-US" sz="1400" dirty="0"/>
              <a:t>2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017ADD-6BF6-384B-AF25-BD63D14CE4AF}"/>
              </a:ext>
            </a:extLst>
          </p:cNvPr>
          <p:cNvSpPr txBox="1"/>
          <p:nvPr/>
        </p:nvSpPr>
        <p:spPr>
          <a:xfrm>
            <a:off x="10479449" y="4264064"/>
            <a:ext cx="10386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mg/kg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(n=4)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C5EE73-3FB6-B14D-BA32-D57ABA78C67D}"/>
              </a:ext>
            </a:extLst>
          </p:cNvPr>
          <p:cNvSpPr txBox="1"/>
          <p:nvPr/>
        </p:nvSpPr>
        <p:spPr>
          <a:xfrm rot="16200000">
            <a:off x="-1290105" y="2712381"/>
            <a:ext cx="3951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effectLst/>
              </a:rPr>
              <a:t>Mean (SE) exon skipping, %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34A15D-8AC1-A443-A62D-863575565F32}"/>
              </a:ext>
            </a:extLst>
          </p:cNvPr>
          <p:cNvSpPr txBox="1"/>
          <p:nvPr/>
        </p:nvSpPr>
        <p:spPr>
          <a:xfrm>
            <a:off x="1379476" y="1524438"/>
            <a:ext cx="4139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buClr>
                <a:schemeClr val="accent3"/>
              </a:buClr>
              <a:defRPr/>
            </a:pPr>
            <a:r>
              <a:rPr lang="en-GB" b="1" dirty="0"/>
              <a:t>Exon 51 skipping (</a:t>
            </a:r>
            <a:r>
              <a:rPr lang="en-GB" b="1" dirty="0" err="1"/>
              <a:t>ddPCR</a:t>
            </a:r>
            <a:r>
              <a:rPr lang="en-GB" b="1" dirty="0"/>
              <a:t>)*</a:t>
            </a:r>
            <a:endParaRPr lang="en-US" b="1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161E30F-1AFB-EE4F-B88B-353374E808E9}"/>
              </a:ext>
            </a:extLst>
          </p:cNvPr>
          <p:cNvCxnSpPr>
            <a:cxnSpLocks/>
          </p:cNvCxnSpPr>
          <p:nvPr/>
        </p:nvCxnSpPr>
        <p:spPr>
          <a:xfrm>
            <a:off x="1595392" y="4306358"/>
            <a:ext cx="9192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5D90A42-2F9C-9748-9F2D-35B358CC61EF}"/>
              </a:ext>
            </a:extLst>
          </p:cNvPr>
          <p:cNvSpPr txBox="1"/>
          <p:nvPr/>
        </p:nvSpPr>
        <p:spPr>
          <a:xfrm>
            <a:off x="1576736" y="4302454"/>
            <a:ext cx="9192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mg/kg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(n=3)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AB8C570-8D9E-D44C-8F57-0622D4A403C6}"/>
              </a:ext>
            </a:extLst>
          </p:cNvPr>
          <p:cNvCxnSpPr>
            <a:cxnSpLocks/>
          </p:cNvCxnSpPr>
          <p:nvPr/>
        </p:nvCxnSpPr>
        <p:spPr>
          <a:xfrm>
            <a:off x="3053947" y="4306358"/>
            <a:ext cx="9192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D00AF8-D6D3-F34C-9A1A-C360F72107D0}"/>
              </a:ext>
            </a:extLst>
          </p:cNvPr>
          <p:cNvCxnSpPr>
            <a:cxnSpLocks/>
          </p:cNvCxnSpPr>
          <p:nvPr/>
        </p:nvCxnSpPr>
        <p:spPr>
          <a:xfrm>
            <a:off x="4512502" y="4306358"/>
            <a:ext cx="918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97241BC-9EA4-CC46-9AEF-A8A7D92478D8}"/>
              </a:ext>
            </a:extLst>
          </p:cNvPr>
          <p:cNvSpPr txBox="1"/>
          <p:nvPr/>
        </p:nvSpPr>
        <p:spPr>
          <a:xfrm>
            <a:off x="3079303" y="4318943"/>
            <a:ext cx="9192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mg/kg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(n=4)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FD0EE6-1A46-B841-BB44-0A287DE15F33}"/>
              </a:ext>
            </a:extLst>
          </p:cNvPr>
          <p:cNvSpPr txBox="1"/>
          <p:nvPr/>
        </p:nvSpPr>
        <p:spPr>
          <a:xfrm>
            <a:off x="4499050" y="4298495"/>
            <a:ext cx="9323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mg/kg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(n=4)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36D895-B6DD-AC4D-AF4D-74459626D9AD}"/>
              </a:ext>
            </a:extLst>
          </p:cNvPr>
          <p:cNvSpPr txBox="1"/>
          <p:nvPr/>
        </p:nvSpPr>
        <p:spPr>
          <a:xfrm>
            <a:off x="1628953" y="4065803"/>
            <a:ext cx="3893462" cy="175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C0093BAA-48E3-174E-8A71-70ED828D0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400758"/>
              </p:ext>
            </p:extLst>
          </p:nvPr>
        </p:nvGraphicFramePr>
        <p:xfrm>
          <a:off x="6243136" y="1844824"/>
          <a:ext cx="5357003" cy="252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930C9547-2E81-A240-9290-30AB1CE21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197769"/>
              </p:ext>
            </p:extLst>
          </p:nvPr>
        </p:nvGraphicFramePr>
        <p:xfrm>
          <a:off x="849006" y="1893134"/>
          <a:ext cx="4752070" cy="25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Platform Presentation Theme">
  <a:themeElements>
    <a:clrScheme name="Sarepta 2019">
      <a:dk1>
        <a:sysClr val="windowText" lastClr="000000"/>
      </a:dk1>
      <a:lt1>
        <a:sysClr val="window" lastClr="FFFFFF"/>
      </a:lt1>
      <a:dk2>
        <a:srgbClr val="54274E"/>
      </a:dk2>
      <a:lt2>
        <a:srgbClr val="E4B53B"/>
      </a:lt2>
      <a:accent1>
        <a:srgbClr val="54274E"/>
      </a:accent1>
      <a:accent2>
        <a:srgbClr val="003F5F"/>
      </a:accent2>
      <a:accent3>
        <a:srgbClr val="959484"/>
      </a:accent3>
      <a:accent4>
        <a:srgbClr val="5D87A1"/>
      </a:accent4>
      <a:accent5>
        <a:srgbClr val="C5C19D"/>
      </a:accent5>
      <a:accent6>
        <a:srgbClr val="B0B579"/>
      </a:accent6>
      <a:hlink>
        <a:srgbClr val="E4B53B"/>
      </a:hlink>
      <a:folHlink>
        <a:srgbClr val="959484"/>
      </a:folHlink>
    </a:clrScheme>
    <a:fontScheme name="Sarep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tform Presentation Theme" id="{A54CC9E5-6C4D-4B72-A08C-631D180A1B0A}" vid="{E978C47D-3CF6-43F7-9AED-C42A8D88BA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repta 2019">
    <a:dk1>
      <a:sysClr val="windowText" lastClr="000000"/>
    </a:dk1>
    <a:lt1>
      <a:sysClr val="window" lastClr="FFFFFF"/>
    </a:lt1>
    <a:dk2>
      <a:srgbClr val="54274E"/>
    </a:dk2>
    <a:lt2>
      <a:srgbClr val="E4B53B"/>
    </a:lt2>
    <a:accent1>
      <a:srgbClr val="54274E"/>
    </a:accent1>
    <a:accent2>
      <a:srgbClr val="003F5F"/>
    </a:accent2>
    <a:accent3>
      <a:srgbClr val="959484"/>
    </a:accent3>
    <a:accent4>
      <a:srgbClr val="5D87A1"/>
    </a:accent4>
    <a:accent5>
      <a:srgbClr val="C5C19D"/>
    </a:accent5>
    <a:accent6>
      <a:srgbClr val="B0B579"/>
    </a:accent6>
    <a:hlink>
      <a:srgbClr val="E4B53B"/>
    </a:hlink>
    <a:folHlink>
      <a:srgbClr val="959484"/>
    </a:folHlink>
  </a:clrScheme>
  <a:fontScheme name="Sarep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arepta 2019">
    <a:dk1>
      <a:sysClr val="windowText" lastClr="000000"/>
    </a:dk1>
    <a:lt1>
      <a:sysClr val="window" lastClr="FFFFFF"/>
    </a:lt1>
    <a:dk2>
      <a:srgbClr val="54274E"/>
    </a:dk2>
    <a:lt2>
      <a:srgbClr val="E4B53B"/>
    </a:lt2>
    <a:accent1>
      <a:srgbClr val="54274E"/>
    </a:accent1>
    <a:accent2>
      <a:srgbClr val="003F5F"/>
    </a:accent2>
    <a:accent3>
      <a:srgbClr val="959484"/>
    </a:accent3>
    <a:accent4>
      <a:srgbClr val="5D87A1"/>
    </a:accent4>
    <a:accent5>
      <a:srgbClr val="C5C19D"/>
    </a:accent5>
    <a:accent6>
      <a:srgbClr val="B0B579"/>
    </a:accent6>
    <a:hlink>
      <a:srgbClr val="E4B53B"/>
    </a:hlink>
    <a:folHlink>
      <a:srgbClr val="959484"/>
    </a:folHlink>
  </a:clrScheme>
  <a:fontScheme name="Sarepta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106D92E891940A576D8AC7AB53991" ma:contentTypeVersion="12" ma:contentTypeDescription="Create a new document." ma:contentTypeScope="" ma:versionID="76586c83aa234acd0c1b7757cdc42bf4">
  <xsd:schema xmlns:xsd="http://www.w3.org/2001/XMLSchema" xmlns:xs="http://www.w3.org/2001/XMLSchema" xmlns:p="http://schemas.microsoft.com/office/2006/metadata/properties" xmlns:ns3="f294eab1-1e2c-44ae-a93a-36b5b9995d06" xmlns:ns4="243460cc-81ea-4d68-8931-dcf5244b0e05" targetNamespace="http://schemas.microsoft.com/office/2006/metadata/properties" ma:root="true" ma:fieldsID="6bbc7c85992f268b28f15fc31d978e1e" ns3:_="" ns4:_="">
    <xsd:import namespace="f294eab1-1e2c-44ae-a93a-36b5b9995d06"/>
    <xsd:import namespace="243460cc-81ea-4d68-8931-dcf5244b0e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4eab1-1e2c-44ae-a93a-36b5b9995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460cc-81ea-4d68-8931-dcf5244b0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48904F-10EC-4C47-8BA7-F9E15DC4D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4eab1-1e2c-44ae-a93a-36b5b9995d06"/>
    <ds:schemaRef ds:uri="243460cc-81ea-4d68-8931-dcf5244b0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3A5B5-FD8B-4E14-AB79-824F91758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A81F0-ABAC-4766-B11D-352C31967007}">
  <ds:schemaRefs>
    <ds:schemaRef ds:uri="http://schemas.microsoft.com/office/2006/metadata/properties"/>
    <ds:schemaRef ds:uri="243460cc-81ea-4d68-8931-dcf5244b0e05"/>
    <ds:schemaRef ds:uri="f294eab1-1e2c-44ae-a93a-36b5b9995d06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SRPT PPT Widescreen Template_CURRENT_no logo</Template>
  <TotalTime>15189</TotalTime>
  <Words>2548</Words>
  <Application>Microsoft Macintosh PowerPoint</Application>
  <PresentationFormat>Widescreen</PresentationFormat>
  <Paragraphs>344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Apple Symbols</vt:lpstr>
      <vt:lpstr>Arial</vt:lpstr>
      <vt:lpstr>Calibri</vt:lpstr>
      <vt:lpstr>Calibri-Bold</vt:lpstr>
      <vt:lpstr>inherit</vt:lpstr>
      <vt:lpstr>System Font Regular</vt:lpstr>
      <vt:lpstr>Platform Presentation Theme</vt:lpstr>
      <vt:lpstr>Phase 2 Multiple-Ascending-Dose Study of SRP-5051 PPMO in Patients with DMD Amenable to Exon 51 Skipping: Part A Results </vt:lpstr>
      <vt:lpstr>Disclosures</vt:lpstr>
      <vt:lpstr>Introduction</vt:lpstr>
      <vt:lpstr>Phase 2, open-label, non-randomized, two-part dose determination and expansion study of SRP-5051 in patients with DMD (MOMENTUM): Part A</vt:lpstr>
      <vt:lpstr>Baseline patient characteristics</vt:lpstr>
      <vt:lpstr>Primary endpoint: AEs and clinically significant laboratory abnormalities</vt:lpstr>
      <vt:lpstr>Treatment-related TEAEs</vt:lpstr>
      <vt:lpstr>Serious treatment-related TEAEs</vt:lpstr>
      <vt:lpstr>Exon skipping and dystrophin production</vt:lpstr>
      <vt:lpstr>Exon skipping and dystrophin production following treatment with SRP-5051</vt:lpstr>
      <vt:lpstr>Dystrophin localization at the sarcolemma, percent dystrophin-positive fibers, and fluorescence intensity</vt:lpstr>
      <vt:lpstr>Conclusions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Golodirsen Induces Exon Skipping Leading to Sarcolemmal Dystrophin Expression in Patients With Genetic Mutations Amenable to Exon 53 Skipping</dc:title>
  <dc:creator>Aji Nair</dc:creator>
  <cp:lastModifiedBy>paraskevi briassouli</cp:lastModifiedBy>
  <cp:revision>707</cp:revision>
  <dcterms:created xsi:type="dcterms:W3CDTF">2019-03-14T21:29:11Z</dcterms:created>
  <dcterms:modified xsi:type="dcterms:W3CDTF">2022-02-16T19:23:03Z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0x010100625106D92E891940A576D8AC7AB53991</vt:lpwstr>
  </property>
</Properties>
</file>